
<file path=[Content_Types].xml><?xml version="1.0" encoding="utf-8"?>
<Types xmlns="http://schemas.openxmlformats.org/package/2006/content-types">
  <Default Extension="fntdata" ContentType="application/x-fontdata"/>
  <Default Extension="jpeg" ContentType="image/jpeg"/>
  <Default Extension="mpg" ContentType="vide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F_F46FA7D6.xml" ContentType="application/vnd.ms-powerpoint.comment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7"/>
  </p:notesMasterIdLst>
  <p:sldIdLst>
    <p:sldId id="256" r:id="rId5"/>
    <p:sldId id="257" r:id="rId6"/>
    <p:sldId id="331" r:id="rId7"/>
    <p:sldId id="332" r:id="rId8"/>
    <p:sldId id="333" r:id="rId9"/>
    <p:sldId id="334" r:id="rId10"/>
    <p:sldId id="335" r:id="rId11"/>
    <p:sldId id="262" r:id="rId12"/>
    <p:sldId id="263" r:id="rId13"/>
    <p:sldId id="264" r:id="rId14"/>
    <p:sldId id="265" r:id="rId15"/>
    <p:sldId id="266" r:id="rId16"/>
    <p:sldId id="267" r:id="rId17"/>
    <p:sldId id="268" r:id="rId18"/>
    <p:sldId id="269" r:id="rId19"/>
    <p:sldId id="270" r:id="rId20"/>
    <p:sldId id="271" r:id="rId21"/>
    <p:sldId id="272" r:id="rId22"/>
    <p:sldId id="274" r:id="rId23"/>
    <p:sldId id="275" r:id="rId24"/>
    <p:sldId id="276" r:id="rId25"/>
    <p:sldId id="277" r:id="rId26"/>
    <p:sldId id="278" r:id="rId27"/>
    <p:sldId id="279" r:id="rId28"/>
    <p:sldId id="281" r:id="rId29"/>
    <p:sldId id="282" r:id="rId30"/>
    <p:sldId id="283" r:id="rId31"/>
    <p:sldId id="284" r:id="rId32"/>
    <p:sldId id="285" r:id="rId33"/>
    <p:sldId id="321" r:id="rId34"/>
    <p:sldId id="322"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19" r:id="rId48"/>
    <p:sldId id="336" r:id="rId49"/>
    <p:sldId id="305" r:id="rId50"/>
    <p:sldId id="325" r:id="rId51"/>
    <p:sldId id="301" r:id="rId52"/>
    <p:sldId id="302" r:id="rId53"/>
    <p:sldId id="303" r:id="rId54"/>
    <p:sldId id="304" r:id="rId55"/>
    <p:sldId id="326" r:id="rId56"/>
    <p:sldId id="327" r:id="rId57"/>
    <p:sldId id="328" r:id="rId58"/>
    <p:sldId id="330" r:id="rId59"/>
    <p:sldId id="307" r:id="rId60"/>
    <p:sldId id="308" r:id="rId61"/>
    <p:sldId id="337" r:id="rId62"/>
    <p:sldId id="315" r:id="rId63"/>
    <p:sldId id="316" r:id="rId64"/>
    <p:sldId id="317" r:id="rId65"/>
    <p:sldId id="318" r:id="rId66"/>
  </p:sldIdLst>
  <p:sldSz cx="18288000" cy="10287000"/>
  <p:notesSz cx="6858000" cy="9144000"/>
  <p:embeddedFontLst>
    <p:embeddedFont>
      <p:font typeface="Montserrat" panose="00000500000000000000" pitchFamily="2" charset="0"/>
      <p:regular r:id="rId68"/>
      <p:bold r:id="rId69"/>
      <p:italic r:id="rId70"/>
      <p:boldItalic r:id="rId71"/>
    </p:embeddedFont>
    <p:embeddedFont>
      <p:font typeface="Montserrat Bold" panose="00000800000000000000" pitchFamily="2" charset="0"/>
      <p:regular r:id="rId72"/>
      <p:bold r:id="rId73"/>
      <p:italic r:id="rId74"/>
      <p:boldItalic r:id="rId75"/>
    </p:embeddedFont>
    <p:embeddedFont>
      <p:font typeface="Montserrat Bold Italics" panose="020B0604020202020204" charset="0"/>
      <p:regular r:id="rId76"/>
      <p:bold r:id="rId77"/>
      <p:italic r:id="rId78"/>
      <p:boldItalic r:id="rId79"/>
    </p:embeddedFont>
    <p:embeddedFont>
      <p:font typeface="Montserrat Classic" panose="020B0604020202020204" charset="0"/>
      <p:regular r:id="rId80"/>
      <p:bold r:id="rId81"/>
      <p:italic r:id="rId82"/>
      <p:boldItalic r:id="rId83"/>
    </p:embeddedFont>
    <p:embeddedFont>
      <p:font typeface="Montserrat Classic Bold" panose="020B0604020202020204" charset="0"/>
      <p:regular r:id="rId84"/>
      <p:bold r:id="rId85"/>
      <p:italic r:id="rId86"/>
      <p:boldItalic r:id="rId87"/>
    </p:embeddedFont>
    <p:embeddedFont>
      <p:font typeface="Montserrat Italics" panose="020B0604020202020204" charset="0"/>
      <p:regular r:id="rId88"/>
      <p:bold r:id="rId89"/>
      <p:italic r:id="rId90"/>
      <p:boldItalic r:id="rId91"/>
    </p:embeddedFont>
    <p:embeddedFont>
      <p:font typeface="Raleway Bold" pitchFamily="2"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704E04-0313-0E88-CCB3-140B0D3A2386}" name="Jake Franklin" initials="JF" userId="S::jake.franklin@scei.edu.au::80ee1001-6fb5-4e4e-8be5-6ba2facfc815" providerId="AD"/>
  <p188:author id="{0525E259-AE3C-AD7A-C771-09CD186D597C}" name="Maja Young" initials="MY" userId="S::maja@scei.edu.au::cdb5d52b-125f-4fa6-8084-a12b821ed6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A06"/>
    <a:srgbClr val="2457A6"/>
    <a:srgbClr val="DBB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A761A-2DC0-A9FA-5F23-5002F23CF1C5}" v="272" dt="2026-03-10T03:31:24.832"/>
    <p1510:client id="{69EE6C9F-3E0C-4103-C3A5-84647624959E}" v="15" dt="2026-03-10T04:08:44.892"/>
    <p1510:client id="{F5BBC826-54D2-8E20-8959-EE299113E271}" v="147" dt="2026-03-11T02:31:55.556"/>
    <p1510:client id="{F7D5CC0F-ACDC-CEB3-C466-21A3A9EDDE39}" v="48" dt="2026-03-10T02:55:24.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7.fntdata"/><Relationship Id="rId79" Type="http://schemas.openxmlformats.org/officeDocument/2006/relationships/font" Target="fonts/font12.fntdata"/><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20.fntdata"/><Relationship Id="rId61" Type="http://schemas.openxmlformats.org/officeDocument/2006/relationships/slide" Target="slides/slide57.xml"/><Relationship Id="rId82"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0.fntdata"/><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tte Williams (VET)" userId="S::yvette.williams@scei.edu.au::aca1b384-2826-4ec0-a3cf-88282d6b0cb0" providerId="AD" clId="Web-{69EE6C9F-3E0C-4103-C3A5-84647624959E}"/>
    <pc:docChg chg="modSld">
      <pc:chgData name="Yvette Williams (VET)" userId="S::yvette.williams@scei.edu.au::aca1b384-2826-4ec0-a3cf-88282d6b0cb0" providerId="AD" clId="Web-{69EE6C9F-3E0C-4103-C3A5-84647624959E}" dt="2026-03-10T04:08:41.017" v="8" actId="20577"/>
      <pc:docMkLst>
        <pc:docMk/>
      </pc:docMkLst>
      <pc:sldChg chg="modSp">
        <pc:chgData name="Yvette Williams (VET)" userId="S::yvette.williams@scei.edu.au::aca1b384-2826-4ec0-a3cf-88282d6b0cb0" providerId="AD" clId="Web-{69EE6C9F-3E0C-4103-C3A5-84647624959E}" dt="2026-03-10T04:08:41.017" v="8" actId="20577"/>
        <pc:sldMkLst>
          <pc:docMk/>
          <pc:sldMk cId="0" sldId="263"/>
        </pc:sldMkLst>
        <pc:spChg chg="mod">
          <ac:chgData name="Yvette Williams (VET)" userId="S::yvette.williams@scei.edu.au::aca1b384-2826-4ec0-a3cf-88282d6b0cb0" providerId="AD" clId="Web-{69EE6C9F-3E0C-4103-C3A5-84647624959E}" dt="2026-03-10T04:08:41.017" v="8" actId="20577"/>
          <ac:spMkLst>
            <pc:docMk/>
            <pc:sldMk cId="0" sldId="263"/>
            <ac:spMk id="10" creationId="{00000000-0000-0000-0000-000000000000}"/>
          </ac:spMkLst>
        </pc:spChg>
      </pc:sldChg>
    </pc:docChg>
  </pc:docChgLst>
  <pc:docChgLst>
    <pc:chgData name="Yvette Williams (VET)" userId="S::yvette.williams@scei.edu.au::aca1b384-2826-4ec0-a3cf-88282d6b0cb0" providerId="AD" clId="Web-{0D5A761A-2DC0-A9FA-5F23-5002F23CF1C5}"/>
    <pc:docChg chg="addSld delSld modSld">
      <pc:chgData name="Yvette Williams (VET)" userId="S::yvette.williams@scei.edu.au::aca1b384-2826-4ec0-a3cf-88282d6b0cb0" providerId="AD" clId="Web-{0D5A761A-2DC0-A9FA-5F23-5002F23CF1C5}" dt="2026-03-10T03:31:24.832" v="174" actId="1076"/>
      <pc:docMkLst>
        <pc:docMk/>
      </pc:docMkLst>
      <pc:sldChg chg="addSp delSp modSp">
        <pc:chgData name="Yvette Williams (VET)" userId="S::yvette.williams@scei.edu.au::aca1b384-2826-4ec0-a3cf-88282d6b0cb0" providerId="AD" clId="Web-{0D5A761A-2DC0-A9FA-5F23-5002F23CF1C5}" dt="2026-03-10T03:07:15.327" v="56"/>
        <pc:sldMkLst>
          <pc:docMk/>
          <pc:sldMk cId="0" sldId="264"/>
        </pc:sldMkLst>
        <pc:spChg chg="mod">
          <ac:chgData name="Yvette Williams (VET)" userId="S::yvette.williams@scei.edu.au::aca1b384-2826-4ec0-a3cf-88282d6b0cb0" providerId="AD" clId="Web-{0D5A761A-2DC0-A9FA-5F23-5002F23CF1C5}" dt="2026-03-10T03:06:58.326" v="52" actId="14100"/>
          <ac:spMkLst>
            <pc:docMk/>
            <pc:sldMk cId="0" sldId="264"/>
            <ac:spMk id="63" creationId="{00000000-0000-0000-0000-000000000000}"/>
          </ac:spMkLst>
        </pc:spChg>
        <pc:spChg chg="del mod">
          <ac:chgData name="Yvette Williams (VET)" userId="S::yvette.williams@scei.edu.au::aca1b384-2826-4ec0-a3cf-88282d6b0cb0" providerId="AD" clId="Web-{0D5A761A-2DC0-A9FA-5F23-5002F23CF1C5}" dt="2026-03-10T03:03:48.353" v="40"/>
          <ac:spMkLst>
            <pc:docMk/>
            <pc:sldMk cId="0" sldId="264"/>
            <ac:spMk id="67" creationId="{00000000-0000-0000-0000-000000000000}"/>
          </ac:spMkLst>
        </pc:spChg>
        <pc:spChg chg="mod">
          <ac:chgData name="Yvette Williams (VET)" userId="S::yvette.williams@scei.edu.au::aca1b384-2826-4ec0-a3cf-88282d6b0cb0" providerId="AD" clId="Web-{0D5A761A-2DC0-A9FA-5F23-5002F23CF1C5}" dt="2026-03-10T03:03:39.665" v="37" actId="20577"/>
          <ac:spMkLst>
            <pc:docMk/>
            <pc:sldMk cId="0" sldId="264"/>
            <ac:spMk id="69" creationId="{00000000-0000-0000-0000-000000000000}"/>
          </ac:spMkLst>
        </pc:spChg>
        <pc:spChg chg="add del mod">
          <ac:chgData name="Yvette Williams (VET)" userId="S::yvette.williams@scei.edu.au::aca1b384-2826-4ec0-a3cf-88282d6b0cb0" providerId="AD" clId="Web-{0D5A761A-2DC0-A9FA-5F23-5002F23CF1C5}" dt="2026-03-10T03:07:15.327" v="56"/>
          <ac:spMkLst>
            <pc:docMk/>
            <pc:sldMk cId="0" sldId="264"/>
            <ac:spMk id="74" creationId="{473893C7-4895-D88D-5FC0-CA7A4D859878}"/>
          </ac:spMkLst>
        </pc:spChg>
        <pc:spChg chg="add mod">
          <ac:chgData name="Yvette Williams (VET)" userId="S::yvette.williams@scei.edu.au::aca1b384-2826-4ec0-a3cf-88282d6b0cb0" providerId="AD" clId="Web-{0D5A761A-2DC0-A9FA-5F23-5002F23CF1C5}" dt="2026-03-10T03:04:21.166" v="51" actId="14100"/>
          <ac:spMkLst>
            <pc:docMk/>
            <pc:sldMk cId="0" sldId="264"/>
            <ac:spMk id="75" creationId="{CF4D3BEC-15DF-F1AF-1F9A-BA7BEE0C9D0D}"/>
          </ac:spMkLst>
        </pc:spChg>
        <pc:grpChg chg="mod">
          <ac:chgData name="Yvette Williams (VET)" userId="S::yvette.williams@scei.edu.au::aca1b384-2826-4ec0-a3cf-88282d6b0cb0" providerId="AD" clId="Web-{0D5A761A-2DC0-A9FA-5F23-5002F23CF1C5}" dt="2026-03-10T03:04:14.729" v="49" actId="1076"/>
          <ac:grpSpMkLst>
            <pc:docMk/>
            <pc:sldMk cId="0" sldId="264"/>
            <ac:grpSpMk id="28" creationId="{00000000-0000-0000-0000-000000000000}"/>
          </ac:grpSpMkLst>
        </pc:grpChg>
      </pc:sldChg>
      <pc:sldChg chg="modSp">
        <pc:chgData name="Yvette Williams (VET)" userId="S::yvette.williams@scei.edu.au::aca1b384-2826-4ec0-a3cf-88282d6b0cb0" providerId="AD" clId="Web-{0D5A761A-2DC0-A9FA-5F23-5002F23CF1C5}" dt="2026-03-10T03:13:05.607" v="68" actId="20577"/>
        <pc:sldMkLst>
          <pc:docMk/>
          <pc:sldMk cId="0" sldId="288"/>
        </pc:sldMkLst>
        <pc:spChg chg="mod">
          <ac:chgData name="Yvette Williams (VET)" userId="S::yvette.williams@scei.edu.au::aca1b384-2826-4ec0-a3cf-88282d6b0cb0" providerId="AD" clId="Web-{0D5A761A-2DC0-A9FA-5F23-5002F23CF1C5}" dt="2026-03-10T03:13:05.607" v="68" actId="20577"/>
          <ac:spMkLst>
            <pc:docMk/>
            <pc:sldMk cId="0" sldId="288"/>
            <ac:spMk id="6" creationId="{00000000-0000-0000-0000-000000000000}"/>
          </ac:spMkLst>
        </pc:spChg>
      </pc:sldChg>
      <pc:sldChg chg="addSp delSp modSp">
        <pc:chgData name="Yvette Williams (VET)" userId="S::yvette.williams@scei.edu.au::aca1b384-2826-4ec0-a3cf-88282d6b0cb0" providerId="AD" clId="Web-{0D5A761A-2DC0-A9FA-5F23-5002F23CF1C5}" dt="2026-03-10T03:15:26.626" v="99" actId="20577"/>
        <pc:sldMkLst>
          <pc:docMk/>
          <pc:sldMk cId="0" sldId="299"/>
        </pc:sldMkLst>
        <pc:spChg chg="del mod">
          <ac:chgData name="Yvette Williams (VET)" userId="S::yvette.williams@scei.edu.au::aca1b384-2826-4ec0-a3cf-88282d6b0cb0" providerId="AD" clId="Web-{0D5A761A-2DC0-A9FA-5F23-5002F23CF1C5}" dt="2026-03-10T03:12:12.730" v="61"/>
          <ac:spMkLst>
            <pc:docMk/>
            <pc:sldMk cId="0" sldId="299"/>
            <ac:spMk id="6" creationId="{00000000-0000-0000-0000-000000000000}"/>
          </ac:spMkLst>
        </pc:spChg>
        <pc:spChg chg="add mod">
          <ac:chgData name="Yvette Williams (VET)" userId="S::yvette.williams@scei.edu.au::aca1b384-2826-4ec0-a3cf-88282d6b0cb0" providerId="AD" clId="Web-{0D5A761A-2DC0-A9FA-5F23-5002F23CF1C5}" dt="2026-03-10T03:15:26.626" v="99" actId="20577"/>
          <ac:spMkLst>
            <pc:docMk/>
            <pc:sldMk cId="0" sldId="299"/>
            <ac:spMk id="13" creationId="{C5564CB3-1758-478D-E64F-E19360E03BA1}"/>
          </ac:spMkLst>
        </pc:spChg>
      </pc:sldChg>
      <pc:sldChg chg="delSp modSp del">
        <pc:chgData name="Yvette Williams (VET)" userId="S::yvette.williams@scei.edu.au::aca1b384-2826-4ec0-a3cf-88282d6b0cb0" providerId="AD" clId="Web-{0D5A761A-2DC0-A9FA-5F23-5002F23CF1C5}" dt="2026-03-10T03:27:19.652" v="142"/>
        <pc:sldMkLst>
          <pc:docMk/>
          <pc:sldMk cId="0" sldId="314"/>
        </pc:sldMkLst>
        <pc:spChg chg="del">
          <ac:chgData name="Yvette Williams (VET)" userId="S::yvette.williams@scei.edu.au::aca1b384-2826-4ec0-a3cf-88282d6b0cb0" providerId="AD" clId="Web-{0D5A761A-2DC0-A9FA-5F23-5002F23CF1C5}" dt="2026-03-10T03:27:12.761" v="137"/>
          <ac:spMkLst>
            <pc:docMk/>
            <pc:sldMk cId="0" sldId="314"/>
            <ac:spMk id="8" creationId="{00000000-0000-0000-0000-000000000000}"/>
          </ac:spMkLst>
        </pc:spChg>
        <pc:spChg chg="del">
          <ac:chgData name="Yvette Williams (VET)" userId="S::yvette.williams@scei.edu.au::aca1b384-2826-4ec0-a3cf-88282d6b0cb0" providerId="AD" clId="Web-{0D5A761A-2DC0-A9FA-5F23-5002F23CF1C5}" dt="2026-03-10T03:27:16.214" v="139"/>
          <ac:spMkLst>
            <pc:docMk/>
            <pc:sldMk cId="0" sldId="314"/>
            <ac:spMk id="9" creationId="{00000000-0000-0000-0000-000000000000}"/>
          </ac:spMkLst>
        </pc:spChg>
        <pc:spChg chg="del">
          <ac:chgData name="Yvette Williams (VET)" userId="S::yvette.williams@scei.edu.au::aca1b384-2826-4ec0-a3cf-88282d6b0cb0" providerId="AD" clId="Web-{0D5A761A-2DC0-A9FA-5F23-5002F23CF1C5}" dt="2026-03-10T03:27:15.792" v="138"/>
          <ac:spMkLst>
            <pc:docMk/>
            <pc:sldMk cId="0" sldId="314"/>
            <ac:spMk id="11" creationId="{00000000-0000-0000-0000-000000000000}"/>
          </ac:spMkLst>
        </pc:spChg>
        <pc:spChg chg="del mod">
          <ac:chgData name="Yvette Williams (VET)" userId="S::yvette.williams@scei.edu.au::aca1b384-2826-4ec0-a3cf-88282d6b0cb0" providerId="AD" clId="Web-{0D5A761A-2DC0-A9FA-5F23-5002F23CF1C5}" dt="2026-03-10T03:27:17.308" v="141"/>
          <ac:spMkLst>
            <pc:docMk/>
            <pc:sldMk cId="0" sldId="314"/>
            <ac:spMk id="12" creationId="{00000000-0000-0000-0000-000000000000}"/>
          </ac:spMkLst>
        </pc:spChg>
      </pc:sldChg>
      <pc:sldChg chg="modSp">
        <pc:chgData name="Yvette Williams (VET)" userId="S::yvette.williams@scei.edu.au::aca1b384-2826-4ec0-a3cf-88282d6b0cb0" providerId="AD" clId="Web-{0D5A761A-2DC0-A9FA-5F23-5002F23CF1C5}" dt="2026-03-10T03:20:34.607" v="129" actId="20577"/>
        <pc:sldMkLst>
          <pc:docMk/>
          <pc:sldMk cId="4100958166" sldId="319"/>
        </pc:sldMkLst>
        <pc:spChg chg="mod">
          <ac:chgData name="Yvette Williams (VET)" userId="S::yvette.williams@scei.edu.au::aca1b384-2826-4ec0-a3cf-88282d6b0cb0" providerId="AD" clId="Web-{0D5A761A-2DC0-A9FA-5F23-5002F23CF1C5}" dt="2026-03-10T03:20:34.607" v="129" actId="20577"/>
          <ac:spMkLst>
            <pc:docMk/>
            <pc:sldMk cId="4100958166" sldId="319"/>
            <ac:spMk id="6" creationId="{00000000-0000-0000-0000-000000000000}"/>
          </ac:spMkLst>
        </pc:spChg>
      </pc:sldChg>
      <pc:sldChg chg="del">
        <pc:chgData name="Yvette Williams (VET)" userId="S::yvette.williams@scei.edu.au::aca1b384-2826-4ec0-a3cf-88282d6b0cb0" providerId="AD" clId="Web-{0D5A761A-2DC0-A9FA-5F23-5002F23CF1C5}" dt="2026-03-10T03:28:47.265" v="144"/>
        <pc:sldMkLst>
          <pc:docMk/>
          <pc:sldMk cId="3641361097" sldId="324"/>
        </pc:sldMkLst>
      </pc:sldChg>
      <pc:sldChg chg="modSp">
        <pc:chgData name="Yvette Williams (VET)" userId="S::yvette.williams@scei.edu.au::aca1b384-2826-4ec0-a3cf-88282d6b0cb0" providerId="AD" clId="Web-{0D5A761A-2DC0-A9FA-5F23-5002F23CF1C5}" dt="2026-03-10T03:25:56.772" v="136" actId="1076"/>
        <pc:sldMkLst>
          <pc:docMk/>
          <pc:sldMk cId="576028405" sldId="326"/>
        </pc:sldMkLst>
        <pc:spChg chg="mod">
          <ac:chgData name="Yvette Williams (VET)" userId="S::yvette.williams@scei.edu.au::aca1b384-2826-4ec0-a3cf-88282d6b0cb0" providerId="AD" clId="Web-{0D5A761A-2DC0-A9FA-5F23-5002F23CF1C5}" dt="2026-03-10T03:25:56.569" v="135" actId="20577"/>
          <ac:spMkLst>
            <pc:docMk/>
            <pc:sldMk cId="576028405" sldId="326"/>
            <ac:spMk id="7" creationId="{00000000-0000-0000-0000-000000000000}"/>
          </ac:spMkLst>
        </pc:spChg>
        <pc:grpChg chg="mod">
          <ac:chgData name="Yvette Williams (VET)" userId="S::yvette.williams@scei.edu.au::aca1b384-2826-4ec0-a3cf-88282d6b0cb0" providerId="AD" clId="Web-{0D5A761A-2DC0-A9FA-5F23-5002F23CF1C5}" dt="2026-03-10T03:25:56.772" v="136" actId="1076"/>
          <ac:grpSpMkLst>
            <pc:docMk/>
            <pc:sldMk cId="576028405" sldId="326"/>
            <ac:grpSpMk id="2" creationId="{00000000-0000-0000-0000-000000000000}"/>
          </ac:grpSpMkLst>
        </pc:grpChg>
      </pc:sldChg>
      <pc:sldChg chg="del">
        <pc:chgData name="Yvette Williams (VET)" userId="S::yvette.williams@scei.edu.au::aca1b384-2826-4ec0-a3cf-88282d6b0cb0" providerId="AD" clId="Web-{0D5A761A-2DC0-A9FA-5F23-5002F23CF1C5}" dt="2026-03-10T03:25:26.255" v="130"/>
        <pc:sldMkLst>
          <pc:docMk/>
          <pc:sldMk cId="2692298182" sldId="329"/>
        </pc:sldMkLst>
      </pc:sldChg>
      <pc:sldChg chg="modSp">
        <pc:chgData name="Yvette Williams (VET)" userId="S::yvette.williams@scei.edu.au::aca1b384-2826-4ec0-a3cf-88282d6b0cb0" providerId="AD" clId="Web-{0D5A761A-2DC0-A9FA-5F23-5002F23CF1C5}" dt="2026-03-10T03:01:00.205" v="31" actId="20577"/>
        <pc:sldMkLst>
          <pc:docMk/>
          <pc:sldMk cId="19694742" sldId="331"/>
        </pc:sldMkLst>
        <pc:spChg chg="mod">
          <ac:chgData name="Yvette Williams (VET)" userId="S::yvette.williams@scei.edu.au::aca1b384-2826-4ec0-a3cf-88282d6b0cb0" providerId="AD" clId="Web-{0D5A761A-2DC0-A9FA-5F23-5002F23CF1C5}" dt="2026-03-10T03:00:22.031" v="14" actId="20577"/>
          <ac:spMkLst>
            <pc:docMk/>
            <pc:sldMk cId="19694742" sldId="331"/>
            <ac:spMk id="12" creationId="{54E2B428-015D-73F2-A61B-E4E14BFF45A6}"/>
          </ac:spMkLst>
        </pc:spChg>
        <pc:spChg chg="mod">
          <ac:chgData name="Yvette Williams (VET)" userId="S::yvette.williams@scei.edu.au::aca1b384-2826-4ec0-a3cf-88282d6b0cb0" providerId="AD" clId="Web-{0D5A761A-2DC0-A9FA-5F23-5002F23CF1C5}" dt="2026-03-10T03:01:00.205" v="31" actId="20577"/>
          <ac:spMkLst>
            <pc:docMk/>
            <pc:sldMk cId="19694742" sldId="331"/>
            <ac:spMk id="13" creationId="{2DDDAACC-A8CD-55E5-78DC-C16939A350CC}"/>
          </ac:spMkLst>
        </pc:spChg>
        <pc:spChg chg="mod">
          <ac:chgData name="Yvette Williams (VET)" userId="S::yvette.williams@scei.edu.au::aca1b384-2826-4ec0-a3cf-88282d6b0cb0" providerId="AD" clId="Web-{0D5A761A-2DC0-A9FA-5F23-5002F23CF1C5}" dt="2026-03-10T03:00:29.234" v="16" actId="20577"/>
          <ac:spMkLst>
            <pc:docMk/>
            <pc:sldMk cId="19694742" sldId="331"/>
            <ac:spMk id="14" creationId="{E8862938-7894-67E7-0540-17B15FAD666B}"/>
          </ac:spMkLst>
        </pc:spChg>
      </pc:sldChg>
      <pc:sldChg chg="modSp add">
        <pc:chgData name="Yvette Williams (VET)" userId="S::yvette.williams@scei.edu.au::aca1b384-2826-4ec0-a3cf-88282d6b0cb0" providerId="AD" clId="Web-{0D5A761A-2DC0-A9FA-5F23-5002F23CF1C5}" dt="2026-03-10T03:20:14.841" v="125" actId="14100"/>
        <pc:sldMkLst>
          <pc:docMk/>
          <pc:sldMk cId="3218011376" sldId="336"/>
        </pc:sldMkLst>
        <pc:spChg chg="mod">
          <ac:chgData name="Yvette Williams (VET)" userId="S::yvette.williams@scei.edu.au::aca1b384-2826-4ec0-a3cf-88282d6b0cb0" providerId="AD" clId="Web-{0D5A761A-2DC0-A9FA-5F23-5002F23CF1C5}" dt="2026-03-10T03:20:14.841" v="125" actId="14100"/>
          <ac:spMkLst>
            <pc:docMk/>
            <pc:sldMk cId="3218011376" sldId="336"/>
            <ac:spMk id="6" creationId="{00000000-0000-0000-0000-000000000000}"/>
          </ac:spMkLst>
        </pc:spChg>
        <pc:spChg chg="mod">
          <ac:chgData name="Yvette Williams (VET)" userId="S::yvette.williams@scei.edu.au::aca1b384-2826-4ec0-a3cf-88282d6b0cb0" providerId="AD" clId="Web-{0D5A761A-2DC0-A9FA-5F23-5002F23CF1C5}" dt="2026-03-10T03:19:50.668" v="114" actId="20577"/>
          <ac:spMkLst>
            <pc:docMk/>
            <pc:sldMk cId="3218011376" sldId="336"/>
            <ac:spMk id="18" creationId="{CD4193B1-E4B7-C997-7E83-BE77BD7702B1}"/>
          </ac:spMkLst>
        </pc:spChg>
      </pc:sldChg>
      <pc:sldChg chg="modSp add">
        <pc:chgData name="Yvette Williams (VET)" userId="S::yvette.williams@scei.edu.au::aca1b384-2826-4ec0-a3cf-88282d6b0cb0" providerId="AD" clId="Web-{0D5A761A-2DC0-A9FA-5F23-5002F23CF1C5}" dt="2026-03-10T03:31:24.832" v="174" actId="1076"/>
        <pc:sldMkLst>
          <pc:docMk/>
          <pc:sldMk cId="213256332" sldId="337"/>
        </pc:sldMkLst>
        <pc:spChg chg="mod">
          <ac:chgData name="Yvette Williams (VET)" userId="S::yvette.williams@scei.edu.au::aca1b384-2826-4ec0-a3cf-88282d6b0cb0" providerId="AD" clId="Web-{0D5A761A-2DC0-A9FA-5F23-5002F23CF1C5}" dt="2026-03-10T03:31:24.832" v="174" actId="1076"/>
          <ac:spMkLst>
            <pc:docMk/>
            <pc:sldMk cId="213256332" sldId="337"/>
            <ac:spMk id="11" creationId="{00000000-0000-0000-0000-000000000000}"/>
          </ac:spMkLst>
        </pc:spChg>
        <pc:spChg chg="mod">
          <ac:chgData name="Yvette Williams (VET)" userId="S::yvette.williams@scei.edu.au::aca1b384-2826-4ec0-a3cf-88282d6b0cb0" providerId="AD" clId="Web-{0D5A761A-2DC0-A9FA-5F23-5002F23CF1C5}" dt="2026-03-10T03:31:22.879" v="173" actId="1076"/>
          <ac:spMkLst>
            <pc:docMk/>
            <pc:sldMk cId="213256332" sldId="337"/>
            <ac:spMk id="12" creationId="{00000000-0000-0000-0000-000000000000}"/>
          </ac:spMkLst>
        </pc:spChg>
      </pc:sldChg>
    </pc:docChg>
  </pc:docChgLst>
  <pc:docChgLst>
    <pc:chgData name="Yvette Williams (VET)" userId="S::yvette.williams@scei.edu.au::aca1b384-2826-4ec0-a3cf-88282d6b0cb0" providerId="AD" clId="Web-{F7D5CC0F-ACDC-CEB3-C466-21A3A9EDDE39}"/>
    <pc:docChg chg="addSld delSld modSld">
      <pc:chgData name="Yvette Williams (VET)" userId="S::yvette.williams@scei.edu.au::aca1b384-2826-4ec0-a3cf-88282d6b0cb0" providerId="AD" clId="Web-{F7D5CC0F-ACDC-CEB3-C466-21A3A9EDDE39}" dt="2026-03-10T02:55:24.919" v="27" actId="20577"/>
      <pc:docMkLst>
        <pc:docMk/>
      </pc:docMkLst>
      <pc:sldChg chg="del">
        <pc:chgData name="Yvette Williams (VET)" userId="S::yvette.williams@scei.edu.au::aca1b384-2826-4ec0-a3cf-88282d6b0cb0" providerId="AD" clId="Web-{F7D5CC0F-ACDC-CEB3-C466-21A3A9EDDE39}" dt="2026-03-10T02:54:32.450" v="8"/>
        <pc:sldMkLst>
          <pc:docMk/>
          <pc:sldMk cId="0" sldId="258"/>
        </pc:sldMkLst>
      </pc:sldChg>
      <pc:sldChg chg="del">
        <pc:chgData name="Yvette Williams (VET)" userId="S::yvette.williams@scei.edu.au::aca1b384-2826-4ec0-a3cf-88282d6b0cb0" providerId="AD" clId="Web-{F7D5CC0F-ACDC-CEB3-C466-21A3A9EDDE39}" dt="2026-03-10T02:54:32.434" v="7"/>
        <pc:sldMkLst>
          <pc:docMk/>
          <pc:sldMk cId="0" sldId="259"/>
        </pc:sldMkLst>
      </pc:sldChg>
      <pc:sldChg chg="del">
        <pc:chgData name="Yvette Williams (VET)" userId="S::yvette.williams@scei.edu.au::aca1b384-2826-4ec0-a3cf-88282d6b0cb0" providerId="AD" clId="Web-{F7D5CC0F-ACDC-CEB3-C466-21A3A9EDDE39}" dt="2026-03-10T02:54:32.419" v="6"/>
        <pc:sldMkLst>
          <pc:docMk/>
          <pc:sldMk cId="0" sldId="260"/>
        </pc:sldMkLst>
      </pc:sldChg>
      <pc:sldChg chg="del">
        <pc:chgData name="Yvette Williams (VET)" userId="S::yvette.williams@scei.edu.au::aca1b384-2826-4ec0-a3cf-88282d6b0cb0" providerId="AD" clId="Web-{F7D5CC0F-ACDC-CEB3-C466-21A3A9EDDE39}" dt="2026-03-10T02:54:32.403" v="5"/>
        <pc:sldMkLst>
          <pc:docMk/>
          <pc:sldMk cId="0" sldId="261"/>
        </pc:sldMkLst>
      </pc:sldChg>
      <pc:sldChg chg="modSp">
        <pc:chgData name="Yvette Williams (VET)" userId="S::yvette.williams@scei.edu.au::aca1b384-2826-4ec0-a3cf-88282d6b0cb0" providerId="AD" clId="Web-{F7D5CC0F-ACDC-CEB3-C466-21A3A9EDDE39}" dt="2026-03-10T02:55:24.919" v="27" actId="20577"/>
        <pc:sldMkLst>
          <pc:docMk/>
          <pc:sldMk cId="0" sldId="264"/>
        </pc:sldMkLst>
        <pc:spChg chg="mod">
          <ac:chgData name="Yvette Williams (VET)" userId="S::yvette.williams@scei.edu.au::aca1b384-2826-4ec0-a3cf-88282d6b0cb0" providerId="AD" clId="Web-{F7D5CC0F-ACDC-CEB3-C466-21A3A9EDDE39}" dt="2026-03-10T02:55:24.919" v="27" actId="20577"/>
          <ac:spMkLst>
            <pc:docMk/>
            <pc:sldMk cId="0" sldId="264"/>
            <ac:spMk id="61" creationId="{00000000-0000-0000-0000-000000000000}"/>
          </ac:spMkLst>
        </pc:spChg>
      </pc:sldChg>
      <pc:sldChg chg="add">
        <pc:chgData name="Yvette Williams (VET)" userId="S::yvette.williams@scei.edu.au::aca1b384-2826-4ec0-a3cf-88282d6b0cb0" providerId="AD" clId="Web-{F7D5CC0F-ACDC-CEB3-C466-21A3A9EDDE39}" dt="2026-03-10T02:54:17.216" v="0"/>
        <pc:sldMkLst>
          <pc:docMk/>
          <pc:sldMk cId="19694742" sldId="331"/>
        </pc:sldMkLst>
      </pc:sldChg>
      <pc:sldChg chg="add">
        <pc:chgData name="Yvette Williams (VET)" userId="S::yvette.williams@scei.edu.au::aca1b384-2826-4ec0-a3cf-88282d6b0cb0" providerId="AD" clId="Web-{F7D5CC0F-ACDC-CEB3-C466-21A3A9EDDE39}" dt="2026-03-10T02:54:17.325" v="1"/>
        <pc:sldMkLst>
          <pc:docMk/>
          <pc:sldMk cId="2279593069" sldId="332"/>
        </pc:sldMkLst>
      </pc:sldChg>
      <pc:sldChg chg="add">
        <pc:chgData name="Yvette Williams (VET)" userId="S::yvette.williams@scei.edu.au::aca1b384-2826-4ec0-a3cf-88282d6b0cb0" providerId="AD" clId="Web-{F7D5CC0F-ACDC-CEB3-C466-21A3A9EDDE39}" dt="2026-03-10T02:54:17.434" v="2"/>
        <pc:sldMkLst>
          <pc:docMk/>
          <pc:sldMk cId="1632221712" sldId="333"/>
        </pc:sldMkLst>
      </pc:sldChg>
      <pc:sldChg chg="add">
        <pc:chgData name="Yvette Williams (VET)" userId="S::yvette.williams@scei.edu.au::aca1b384-2826-4ec0-a3cf-88282d6b0cb0" providerId="AD" clId="Web-{F7D5CC0F-ACDC-CEB3-C466-21A3A9EDDE39}" dt="2026-03-10T02:54:17.622" v="3"/>
        <pc:sldMkLst>
          <pc:docMk/>
          <pc:sldMk cId="1527152367" sldId="334"/>
        </pc:sldMkLst>
      </pc:sldChg>
      <pc:sldChg chg="add">
        <pc:chgData name="Yvette Williams (VET)" userId="S::yvette.williams@scei.edu.au::aca1b384-2826-4ec0-a3cf-88282d6b0cb0" providerId="AD" clId="Web-{F7D5CC0F-ACDC-CEB3-C466-21A3A9EDDE39}" dt="2026-03-10T02:54:17.778" v="4"/>
        <pc:sldMkLst>
          <pc:docMk/>
          <pc:sldMk cId="3922227549" sldId="335"/>
        </pc:sldMkLst>
      </pc:sldChg>
    </pc:docChg>
  </pc:docChgLst>
  <pc:docChgLst>
    <pc:chgData name="Yvette Williams (VET)" userId="S::yvette.williams@scei.edu.au::aca1b384-2826-4ec0-a3cf-88282d6b0cb0" providerId="AD" clId="Web-{F5BBC826-54D2-8E20-8959-EE299113E271}"/>
    <pc:docChg chg="modSld">
      <pc:chgData name="Yvette Williams (VET)" userId="S::yvette.williams@scei.edu.au::aca1b384-2826-4ec0-a3cf-88282d6b0cb0" providerId="AD" clId="Web-{F5BBC826-54D2-8E20-8959-EE299113E271}" dt="2026-03-11T02:31:55.541" v="88" actId="20577"/>
      <pc:docMkLst>
        <pc:docMk/>
      </pc:docMkLst>
      <pc:sldChg chg="delSp modSp">
        <pc:chgData name="Yvette Williams (VET)" userId="S::yvette.williams@scei.edu.au::aca1b384-2826-4ec0-a3cf-88282d6b0cb0" providerId="AD" clId="Web-{F5BBC826-54D2-8E20-8959-EE299113E271}" dt="2026-03-11T02:31:55.541" v="88" actId="20577"/>
        <pc:sldMkLst>
          <pc:docMk/>
          <pc:sldMk cId="19694742" sldId="331"/>
        </pc:sldMkLst>
        <pc:spChg chg="mod">
          <ac:chgData name="Yvette Williams (VET)" userId="S::yvette.williams@scei.edu.au::aca1b384-2826-4ec0-a3cf-88282d6b0cb0" providerId="AD" clId="Web-{F5BBC826-54D2-8E20-8959-EE299113E271}" dt="2026-03-11T01:52:21.212" v="18" actId="1076"/>
          <ac:spMkLst>
            <pc:docMk/>
            <pc:sldMk cId="19694742" sldId="331"/>
            <ac:spMk id="9" creationId="{52EC744F-A67A-6E98-CAD3-7C6027614560}"/>
          </ac:spMkLst>
        </pc:spChg>
        <pc:spChg chg="mod">
          <ac:chgData name="Yvette Williams (VET)" userId="S::yvette.williams@scei.edu.au::aca1b384-2826-4ec0-a3cf-88282d6b0cb0" providerId="AD" clId="Web-{F5BBC826-54D2-8E20-8959-EE299113E271}" dt="2026-03-11T02:31:35.212" v="65" actId="20577"/>
          <ac:spMkLst>
            <pc:docMk/>
            <pc:sldMk cId="19694742" sldId="331"/>
            <ac:spMk id="12" creationId="{54E2B428-015D-73F2-A61B-E4E14BFF45A6}"/>
          </ac:spMkLst>
        </pc:spChg>
        <pc:spChg chg="mod">
          <ac:chgData name="Yvette Williams (VET)" userId="S::yvette.williams@scei.edu.au::aca1b384-2826-4ec0-a3cf-88282d6b0cb0" providerId="AD" clId="Web-{F5BBC826-54D2-8E20-8959-EE299113E271}" dt="2026-03-11T02:31:55.541" v="88" actId="20577"/>
          <ac:spMkLst>
            <pc:docMk/>
            <pc:sldMk cId="19694742" sldId="331"/>
            <ac:spMk id="13" creationId="{2DDDAACC-A8CD-55E5-78DC-C16939A350CC}"/>
          </ac:spMkLst>
        </pc:spChg>
        <pc:spChg chg="del mod">
          <ac:chgData name="Yvette Williams (VET)" userId="S::yvette.williams@scei.edu.au::aca1b384-2826-4ec0-a3cf-88282d6b0cb0" providerId="AD" clId="Web-{F5BBC826-54D2-8E20-8959-EE299113E271}" dt="2026-03-11T02:30:43.991" v="37"/>
          <ac:spMkLst>
            <pc:docMk/>
            <pc:sldMk cId="19694742" sldId="331"/>
            <ac:spMk id="14" creationId="{E8862938-7894-67E7-0540-17B15FAD666B}"/>
          </ac:spMkLst>
        </pc:spChg>
        <pc:spChg chg="del">
          <ac:chgData name="Yvette Williams (VET)" userId="S::yvette.williams@scei.edu.au::aca1b384-2826-4ec0-a3cf-88282d6b0cb0" providerId="AD" clId="Web-{F5BBC826-54D2-8E20-8959-EE299113E271}" dt="2026-03-11T01:52:25.899" v="19"/>
          <ac:spMkLst>
            <pc:docMk/>
            <pc:sldMk cId="19694742" sldId="331"/>
            <ac:spMk id="15" creationId="{33969FD7-EEAE-B2E5-E667-56F77BE6D62C}"/>
          </ac:spMkLst>
        </pc:spChg>
      </pc:sldChg>
    </pc:docChg>
  </pc:docChgLst>
</pc:chgInfo>
</file>

<file path=ppt/comments/modernComment_13F_F46FA7D6.xml><?xml version="1.0" encoding="utf-8"?>
<p188:cmLst xmlns:a="http://schemas.openxmlformats.org/drawingml/2006/main" xmlns:r="http://schemas.openxmlformats.org/officeDocument/2006/relationships" xmlns:p188="http://schemas.microsoft.com/office/powerpoint/2018/8/main">
  <p188:cm id="{2DB7E73B-383A-40AA-87F4-33983D60744F}" authorId="{E2704E04-0313-0E88-CCB3-140B0D3A2386}" created="2023-07-06T23:08:17.954">
    <ac:deMkLst xmlns:ac="http://schemas.microsoft.com/office/drawing/2013/main/command">
      <pc:docMk xmlns:pc="http://schemas.microsoft.com/office/powerpoint/2013/main/command"/>
      <pc:sldMk xmlns:pc="http://schemas.microsoft.com/office/powerpoint/2013/main/command" cId="4100958166" sldId="319"/>
      <ac:spMk id="6" creationId="{00000000-0000-0000-0000-000000000000}"/>
    </ac:deMkLst>
    <p188:txBody>
      <a:bodyPr/>
      <a:lstStyle/>
      <a:p>
        <a:r>
          <a:rPr lang="en-US"/>
          <a:t>[@Maja Young] - To be updated. If these are in the course/unit information documents, I can do this for you if you need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79934-AE55-4C30-99DB-AD4F0741F49E}" type="datetimeFigureOut">
              <a:rPr lang="en-AU" smtClean="0"/>
              <a:t>10/03/2026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A06C7-3C48-43BA-9B47-9350CB5F9DF6}" type="slidenum">
              <a:rPr lang="en-AU" smtClean="0"/>
              <a:t>‹#›</a:t>
            </a:fld>
            <a:endParaRPr lang="en-AU"/>
          </a:p>
        </p:txBody>
      </p:sp>
    </p:spTree>
    <p:extLst>
      <p:ext uri="{BB962C8B-B14F-4D97-AF65-F5344CB8AC3E}">
        <p14:creationId xmlns:p14="http://schemas.microsoft.com/office/powerpoint/2010/main" val="120516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Melbourne campuses, this is the Wurundjeri people</a:t>
            </a:r>
          </a:p>
        </p:txBody>
      </p:sp>
      <p:sp>
        <p:nvSpPr>
          <p:cNvPr id="4" name="Slide Number Placeholder 3"/>
          <p:cNvSpPr>
            <a:spLocks noGrp="1"/>
          </p:cNvSpPr>
          <p:nvPr>
            <p:ph type="sldNum" sz="quarter" idx="5"/>
          </p:nvPr>
        </p:nvSpPr>
        <p:spPr/>
        <p:txBody>
          <a:bodyPr/>
          <a:lstStyle/>
          <a:p>
            <a:fld id="{38BA06C7-3C48-43BA-9B47-9350CB5F9DF6}" type="slidenum">
              <a:rPr lang="en-AU" smtClean="0"/>
              <a:t>2</a:t>
            </a:fld>
            <a:endParaRPr lang="en-AU"/>
          </a:p>
        </p:txBody>
      </p:sp>
    </p:spTree>
    <p:extLst>
      <p:ext uri="{BB962C8B-B14F-4D97-AF65-F5344CB8AC3E}">
        <p14:creationId xmlns:p14="http://schemas.microsoft.com/office/powerpoint/2010/main" val="231751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450"/>
              </a:lnSpc>
            </a:pPr>
            <a:r>
              <a:rPr lang="en-US" sz="1200">
                <a:solidFill>
                  <a:srgbClr val="1A1D1A"/>
                </a:solidFill>
                <a:latin typeface="Montserrat"/>
              </a:rPr>
              <a:t>“If you are running late, you can email your trainer to let them know via your SCEI student email (which can be accessed via mobile)”</a:t>
            </a:r>
          </a:p>
          <a:p>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19</a:t>
            </a:fld>
            <a:endParaRPr lang="en-AU"/>
          </a:p>
        </p:txBody>
      </p:sp>
    </p:spTree>
    <p:extLst>
      <p:ext uri="{BB962C8B-B14F-4D97-AF65-F5344CB8AC3E}">
        <p14:creationId xmlns:p14="http://schemas.microsoft.com/office/powerpoint/2010/main" val="189662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DIBP = Department of Immigration and Border Protection (Aust Gov)</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22</a:t>
            </a:fld>
            <a:endParaRPr lang="en-AU"/>
          </a:p>
        </p:txBody>
      </p:sp>
    </p:spTree>
    <p:extLst>
      <p:ext uri="{BB962C8B-B14F-4D97-AF65-F5344CB8AC3E}">
        <p14:creationId xmlns:p14="http://schemas.microsoft.com/office/powerpoint/2010/main" val="36435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Go into the first unit for group (usually HLTENN035 for DN) -&gt; Go into Unit Overview and highlight breakdown of hours (Nominal </a:t>
            </a:r>
            <a:r>
              <a:rPr lang="en-US" b="0" i="0" u="none" strike="noStrike" err="1">
                <a:solidFill>
                  <a:srgbClr val="000000"/>
                </a:solidFill>
                <a:effectLst/>
                <a:latin typeface="Calibri" panose="020F0502020204030204" pitchFamily="34" charset="0"/>
              </a:rPr>
              <a:t>hrs</a:t>
            </a:r>
            <a:r>
              <a:rPr lang="en-US" b="0" i="0" u="none" strike="noStrike">
                <a:solidFill>
                  <a:srgbClr val="000000"/>
                </a:solidFill>
                <a:effectLst/>
                <a:latin typeface="Calibri" panose="020F0502020204030204" pitchFamily="34" charset="0"/>
              </a:rPr>
              <a:t>, classroom lecture </a:t>
            </a:r>
            <a:r>
              <a:rPr lang="en-US" b="0" i="0" u="none" strike="noStrike" err="1">
                <a:solidFill>
                  <a:srgbClr val="000000"/>
                </a:solidFill>
                <a:effectLst/>
                <a:latin typeface="Calibri" panose="020F0502020204030204" pitchFamily="34" charset="0"/>
              </a:rPr>
              <a:t>hrs</a:t>
            </a:r>
            <a:r>
              <a:rPr lang="en-US" b="0" i="0" u="none" strike="noStrike">
                <a:solidFill>
                  <a:srgbClr val="000000"/>
                </a:solidFill>
                <a:effectLst/>
                <a:latin typeface="Calibri" panose="020F0502020204030204" pitchFamily="34" charset="0"/>
              </a:rPr>
              <a:t>, skills labs, and self-directed learning)</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23</a:t>
            </a:fld>
            <a:endParaRPr lang="en-AU"/>
          </a:p>
        </p:txBody>
      </p:sp>
    </p:spTree>
    <p:extLst>
      <p:ext uri="{BB962C8B-B14F-4D97-AF65-F5344CB8AC3E}">
        <p14:creationId xmlns:p14="http://schemas.microsoft.com/office/powerpoint/2010/main" val="177354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27</a:t>
            </a:fld>
            <a:endParaRPr lang="en-AU"/>
          </a:p>
        </p:txBody>
      </p:sp>
    </p:spTree>
    <p:extLst>
      <p:ext uri="{BB962C8B-B14F-4D97-AF65-F5344CB8AC3E}">
        <p14:creationId xmlns:p14="http://schemas.microsoft.com/office/powerpoint/2010/main" val="407729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It may be worth making recommendations on where this can be done (e.g., Officeworks)</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28</a:t>
            </a:fld>
            <a:endParaRPr lang="en-AU"/>
          </a:p>
        </p:txBody>
      </p:sp>
    </p:spTree>
    <p:extLst>
      <p:ext uri="{BB962C8B-B14F-4D97-AF65-F5344CB8AC3E}">
        <p14:creationId xmlns:p14="http://schemas.microsoft.com/office/powerpoint/2010/main" val="428836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through FOR28 Change of Personal Information form on LMS -&gt; Submission portal on Orientation to be made and students to go through filling out and saving PDF (using Print to PDF) during orientation</a:t>
            </a:r>
          </a:p>
        </p:txBody>
      </p:sp>
      <p:sp>
        <p:nvSpPr>
          <p:cNvPr id="4" name="Slide Number Placeholder 3"/>
          <p:cNvSpPr>
            <a:spLocks noGrp="1"/>
          </p:cNvSpPr>
          <p:nvPr>
            <p:ph type="sldNum" sz="quarter" idx="5"/>
          </p:nvPr>
        </p:nvSpPr>
        <p:spPr/>
        <p:txBody>
          <a:bodyPr/>
          <a:lstStyle/>
          <a:p>
            <a:fld id="{38BA06C7-3C48-43BA-9B47-9350CB5F9DF6}" type="slidenum">
              <a:rPr lang="en-AU" smtClean="0"/>
              <a:t>48</a:t>
            </a:fld>
            <a:endParaRPr lang="en-AU"/>
          </a:p>
        </p:txBody>
      </p:sp>
    </p:spTree>
    <p:extLst>
      <p:ext uri="{BB962C8B-B14F-4D97-AF65-F5344CB8AC3E}">
        <p14:creationId xmlns:p14="http://schemas.microsoft.com/office/powerpoint/2010/main" val="346120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2.svg"/><Relationship Id="rId1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16.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0.svg"/><Relationship Id="rId5" Type="http://schemas.openxmlformats.org/officeDocument/2006/relationships/image" Target="../media/image28.pn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svg"/><Relationship Id="rId4" Type="http://schemas.openxmlformats.org/officeDocument/2006/relationships/image" Target="../media/image18.svg"/><Relationship Id="rId9" Type="http://schemas.openxmlformats.org/officeDocument/2006/relationships/image" Target="../media/image48.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8" Type="http://schemas.openxmlformats.org/officeDocument/2006/relationships/hyperlink" Target="https://www.mindtools.com/ahlezc4/mind-maps" TargetMode="External"/><Relationship Id="rId3" Type="http://schemas.openxmlformats.org/officeDocument/2006/relationships/image" Target="../media/image13.png"/><Relationship Id="rId7" Type="http://schemas.openxmlformats.org/officeDocument/2006/relationships/hyperlink" Target="https://apastyle.apa.org/style-grammar-guidelines/citations/paraphrasing"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s://lsc.cornell.edu/how-to-study/taking-notes/cornell-note-taking-system/" TargetMode="External"/><Relationship Id="rId5" Type="http://schemas.openxmlformats.org/officeDocument/2006/relationships/image" Target="../media/image67.jpeg"/><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 Id="rId9" Type="http://schemas.openxmlformats.org/officeDocument/2006/relationships/hyperlink" Target="mailto:online@scei.edu.au"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scei.edu.au/wp-content/uploads/2021/05/PP05-Refund-Policy-and-Procedure-1.pdf"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4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s>
</file>

<file path=ppt/slides/_rels/slide4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2" Type="http://schemas.microsoft.com/office/2018/10/relationships/comments" Target="../comments/modernComment_13F_F46FA7D6.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4.svg"/><Relationship Id="rId9" Type="http://schemas.openxmlformats.org/officeDocument/2006/relationships/image" Target="../media/image85.jpeg"/></Relationships>
</file>

<file path=ppt/slides/_rels/slide4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sv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hyperlink" Target="https://www.enurse.com.au/" TargetMode="External"/><Relationship Id="rId5" Type="http://schemas.openxmlformats.org/officeDocument/2006/relationships/image" Target="../media/image37.png"/><Relationship Id="rId10" Type="http://schemas.openxmlformats.org/officeDocument/2006/relationships/hyperlink" Target="https://www.medshop.com.au" TargetMode="External"/><Relationship Id="rId4" Type="http://schemas.openxmlformats.org/officeDocument/2006/relationships/hyperlink" Target="https://www.medshop.com.au/" TargetMode="External"/><Relationship Id="rId9"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14.sv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90.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14.svg"/></Relationships>
</file>

<file path=ppt/slides/_rels/slide5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13.png"/><Relationship Id="rId7" Type="http://schemas.openxmlformats.org/officeDocument/2006/relationships/image" Target="../media/image9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mailto:melXXXXX@scei.net.au" TargetMode="External"/><Relationship Id="rId5" Type="http://schemas.openxmlformats.org/officeDocument/2006/relationships/image" Target="../media/image87.jpeg"/><Relationship Id="rId4" Type="http://schemas.openxmlformats.org/officeDocument/2006/relationships/image" Target="../media/image14.sv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4.sv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14.svg"/></Relationships>
</file>

<file path=ppt/slides/_rels/slide5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png"/><Relationship Id="rId7" Type="http://schemas.openxmlformats.org/officeDocument/2006/relationships/image" Target="../media/image39.png"/><Relationship Id="rId12" Type="http://schemas.openxmlformats.org/officeDocument/2006/relationships/hyperlink" Target="https://www.grammarly.com/plagiarism-checker" TargetMode="External"/><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hyperlink" Target="https://latrobe.libguides.com/apa7" TargetMode="External"/><Relationship Id="rId11" Type="http://schemas.openxmlformats.org/officeDocument/2006/relationships/hyperlink" Target="https://apastyle.apa.org/style-grammar-guidelines/citations/paraphrasing" TargetMode="External"/><Relationship Id="rId5" Type="http://schemas.openxmlformats.org/officeDocument/2006/relationships/hyperlink" Target="http://www.lib.latrobe.edu.au/elearning/referencing/index.html" TargetMode="External"/><Relationship Id="rId10" Type="http://schemas.openxmlformats.org/officeDocument/2006/relationships/hyperlink" Target="https://apastyle.apa.org/style-grammar-guidelines/citations/quotations" TargetMode="External"/><Relationship Id="rId4" Type="http://schemas.openxmlformats.org/officeDocument/2006/relationships/image" Target="../media/image14.svg"/><Relationship Id="rId9" Type="http://schemas.openxmlformats.org/officeDocument/2006/relationships/hyperlink" Target="http://latrobe.libguides.com/USING-INFORMATIO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14.sv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9.svg"/><Relationship Id="rId7" Type="http://schemas.openxmlformats.org/officeDocument/2006/relationships/image" Target="../media/image10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1.svg"/><Relationship Id="rId10" Type="http://schemas.openxmlformats.org/officeDocument/2006/relationships/image" Target="../media/image104.png"/><Relationship Id="rId4" Type="http://schemas.openxmlformats.org/officeDocument/2006/relationships/image" Target="../media/image30.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4.sv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4.svg"/></Relationships>
</file>

<file path=ppt/slides/_rels/slide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8" Type="http://schemas.openxmlformats.org/officeDocument/2006/relationships/hyperlink" Target="mailto:Placements@scei.edu.au" TargetMode="External"/><Relationship Id="rId3" Type="http://schemas.openxmlformats.org/officeDocument/2006/relationships/image" Target="../media/image12.svg"/><Relationship Id="rId7" Type="http://schemas.openxmlformats.org/officeDocument/2006/relationships/hyperlink" Target="mailto:Accounts@scei.edu.au"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mailto:Welfare.adelaide@scei.edu.au" TargetMode="External"/><Relationship Id="rId5" Type="http://schemas.openxmlformats.org/officeDocument/2006/relationships/hyperlink" Target="mailto:Welfare.melbourne@scei.edu.au" TargetMode="External"/><Relationship Id="rId10" Type="http://schemas.openxmlformats.org/officeDocument/2006/relationships/hyperlink" Target="mailto:Pathology.placements@scei.edu.au" TargetMode="External"/><Relationship Id="rId4" Type="http://schemas.openxmlformats.org/officeDocument/2006/relationships/hyperlink" Target="mailto:Online@scei.edu.au" TargetMode="External"/><Relationship Id="rId9" Type="http://schemas.openxmlformats.org/officeDocument/2006/relationships/hyperlink" Target="mailto:earlychildood.placement@scei.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hyperlink" Target="mailto:reception@scei.edu" TargetMode="Externa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sv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65" b="7865"/>
            <a:stretch>
              <a:fillRect/>
            </a:stretch>
          </p:blipFill>
          <p:spPr>
            <a:xfrm flipH="1">
              <a:off x="0" y="0"/>
              <a:ext cx="24384000" cy="13716000"/>
            </a:xfrm>
            <a:prstGeom prst="rect">
              <a:avLst/>
            </a:prstGeom>
          </p:spPr>
        </p:pic>
      </p:grpSp>
      <p:sp>
        <p:nvSpPr>
          <p:cNvPr id="4" name="Freeform 4"/>
          <p:cNvSpPr/>
          <p:nvPr/>
        </p:nvSpPr>
        <p:spPr>
          <a:xfrm>
            <a:off x="-1085984" y="0"/>
            <a:ext cx="20417460" cy="10287000"/>
          </a:xfrm>
          <a:custGeom>
            <a:avLst/>
            <a:gdLst/>
            <a:ahLst/>
            <a:cxnLst/>
            <a:rect l="l" t="t" r="r" b="b"/>
            <a:pathLst>
              <a:path w="20417460" h="10287000">
                <a:moveTo>
                  <a:pt x="0" y="0"/>
                </a:moveTo>
                <a:lnTo>
                  <a:pt x="20417460" y="0"/>
                </a:lnTo>
                <a:lnTo>
                  <a:pt x="20417460" y="10287000"/>
                </a:lnTo>
                <a:lnTo>
                  <a:pt x="0" y="10287000"/>
                </a:lnTo>
                <a:lnTo>
                  <a:pt x="0" y="0"/>
                </a:lnTo>
                <a:close/>
              </a:path>
            </a:pathLst>
          </a:custGeom>
          <a:blipFill>
            <a:blip r:embed="rId3">
              <a:alphaModFix amt="95000"/>
              <a:extLst>
                <a:ext uri="{96DAC541-7B7A-43D3-8B79-37D633B846F1}">
                  <asvg:svgBlip xmlns:asvg="http://schemas.microsoft.com/office/drawing/2016/SVG/main" r:embed="rId4"/>
                </a:ext>
              </a:extLst>
            </a:blip>
            <a:stretch>
              <a:fillRect b="-11508"/>
            </a:stretch>
          </a:blipFill>
        </p:spPr>
      </p:sp>
      <p:grpSp>
        <p:nvGrpSpPr>
          <p:cNvPr id="5" name="Group 5"/>
          <p:cNvGrpSpPr/>
          <p:nvPr/>
        </p:nvGrpSpPr>
        <p:grpSpPr>
          <a:xfrm>
            <a:off x="7954979" y="4868511"/>
            <a:ext cx="9304321" cy="2102487"/>
            <a:chOff x="0" y="0"/>
            <a:chExt cx="2450521" cy="553741"/>
          </a:xfrm>
        </p:grpSpPr>
        <p:sp>
          <p:nvSpPr>
            <p:cNvPr id="6" name="Freeform 6"/>
            <p:cNvSpPr/>
            <p:nvPr/>
          </p:nvSpPr>
          <p:spPr>
            <a:xfrm>
              <a:off x="0" y="0"/>
              <a:ext cx="2450521" cy="553741"/>
            </a:xfrm>
            <a:custGeom>
              <a:avLst/>
              <a:gdLst/>
              <a:ahLst/>
              <a:cxnLst/>
              <a:rect l="l" t="t" r="r" b="b"/>
              <a:pathLst>
                <a:path w="2450521" h="553741">
                  <a:moveTo>
                    <a:pt x="0" y="0"/>
                  </a:moveTo>
                  <a:lnTo>
                    <a:pt x="2450521" y="0"/>
                  </a:lnTo>
                  <a:lnTo>
                    <a:pt x="2450521" y="553741"/>
                  </a:lnTo>
                  <a:lnTo>
                    <a:pt x="0" y="553741"/>
                  </a:lnTo>
                  <a:close/>
                </a:path>
              </a:pathLst>
            </a:custGeom>
            <a:solidFill>
              <a:srgbClr val="000000">
                <a:alpha val="0"/>
              </a:srgbClr>
            </a:solidFill>
            <a:ln w="47625">
              <a:solidFill>
                <a:srgbClr val="FFFFFF"/>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40069" y="814817"/>
            <a:ext cx="6544690" cy="8758766"/>
          </a:xfrm>
          <a:custGeom>
            <a:avLst/>
            <a:gdLst/>
            <a:ahLst/>
            <a:cxnLst/>
            <a:rect l="l" t="t" r="r" b="b"/>
            <a:pathLst>
              <a:path w="6544690" h="8758766">
                <a:moveTo>
                  <a:pt x="0" y="0"/>
                </a:moveTo>
                <a:lnTo>
                  <a:pt x="6544690" y="0"/>
                </a:lnTo>
                <a:lnTo>
                  <a:pt x="6544690" y="8758766"/>
                </a:lnTo>
                <a:lnTo>
                  <a:pt x="0" y="8758766"/>
                </a:lnTo>
                <a:lnTo>
                  <a:pt x="0" y="0"/>
                </a:lnTo>
                <a:close/>
              </a:path>
            </a:pathLst>
          </a:custGeom>
          <a:blipFill>
            <a:blip r:embed="rId5">
              <a:alphaModFix amt="12000"/>
            </a:blip>
            <a:stretch>
              <a:fillRect/>
            </a:stretch>
          </a:blipFill>
        </p:spPr>
      </p:sp>
      <p:sp>
        <p:nvSpPr>
          <p:cNvPr id="9" name="Freeform 9"/>
          <p:cNvSpPr/>
          <p:nvPr/>
        </p:nvSpPr>
        <p:spPr>
          <a:xfrm>
            <a:off x="10238323" y="2261450"/>
            <a:ext cx="4737632" cy="1751390"/>
          </a:xfrm>
          <a:custGeom>
            <a:avLst/>
            <a:gdLst/>
            <a:ahLst/>
            <a:cxnLst/>
            <a:rect l="l" t="t" r="r" b="b"/>
            <a:pathLst>
              <a:path w="4737632" h="1751390">
                <a:moveTo>
                  <a:pt x="0" y="0"/>
                </a:moveTo>
                <a:lnTo>
                  <a:pt x="4737633" y="0"/>
                </a:lnTo>
                <a:lnTo>
                  <a:pt x="4737633" y="1751390"/>
                </a:lnTo>
                <a:lnTo>
                  <a:pt x="0" y="1751390"/>
                </a:lnTo>
                <a:lnTo>
                  <a:pt x="0" y="0"/>
                </a:lnTo>
                <a:close/>
              </a:path>
            </a:pathLst>
          </a:custGeom>
          <a:blipFill>
            <a:blip r:embed="rId6"/>
            <a:stretch>
              <a:fillRect/>
            </a:stretch>
          </a:blipFill>
        </p:spPr>
      </p:sp>
      <p:sp>
        <p:nvSpPr>
          <p:cNvPr id="10" name="TextBox 10"/>
          <p:cNvSpPr txBox="1"/>
          <p:nvPr/>
        </p:nvSpPr>
        <p:spPr>
          <a:xfrm>
            <a:off x="8098900" y="5281352"/>
            <a:ext cx="9016478" cy="701675"/>
          </a:xfrm>
          <a:prstGeom prst="rect">
            <a:avLst/>
          </a:prstGeom>
        </p:spPr>
        <p:txBody>
          <a:bodyPr lIns="0" tIns="0" rIns="0" bIns="0" rtlCol="0" anchor="t">
            <a:spAutoFit/>
          </a:bodyPr>
          <a:lstStyle/>
          <a:p>
            <a:pPr algn="ctr">
              <a:lnSpc>
                <a:spcPts val="5349"/>
              </a:lnSpc>
            </a:pPr>
            <a:r>
              <a:rPr lang="en-US" sz="4999">
                <a:solidFill>
                  <a:srgbClr val="FFFFFF"/>
                </a:solidFill>
                <a:latin typeface="Montserrat Classic Bold"/>
              </a:rPr>
              <a:t>ORIENTATION </a:t>
            </a:r>
          </a:p>
        </p:txBody>
      </p:sp>
      <p:sp>
        <p:nvSpPr>
          <p:cNvPr id="12" name="TextBox 12"/>
          <p:cNvSpPr txBox="1"/>
          <p:nvPr/>
        </p:nvSpPr>
        <p:spPr>
          <a:xfrm>
            <a:off x="1241174" y="9592633"/>
            <a:ext cx="2157221" cy="237617"/>
          </a:xfrm>
          <a:prstGeom prst="rect">
            <a:avLst/>
          </a:prstGeom>
        </p:spPr>
        <p:txBody>
          <a:bodyPr lIns="0" tIns="0" rIns="0" bIns="0" rtlCol="0" anchor="t">
            <a:spAutoFit/>
          </a:bodyPr>
          <a:lstStyle/>
          <a:p>
            <a:pPr algn="ctr">
              <a:lnSpc>
                <a:spcPts val="1819"/>
              </a:lnSpc>
            </a:pPr>
            <a:r>
              <a:rPr lang="en-US" sz="1700">
                <a:solidFill>
                  <a:srgbClr val="FFFFFF">
                    <a:alpha val="74902"/>
                  </a:srgbClr>
                </a:solidFill>
                <a:latin typeface="Montserrat Classic"/>
              </a:rPr>
              <a:t>Version 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sp>
      <p:sp>
        <p:nvSpPr>
          <p:cNvPr id="3" name="Freeform 3"/>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sp>
      <p:grpSp>
        <p:nvGrpSpPr>
          <p:cNvPr id="4" name="Group 4"/>
          <p:cNvGrpSpPr/>
          <p:nvPr/>
        </p:nvGrpSpPr>
        <p:grpSpPr>
          <a:xfrm>
            <a:off x="2428679" y="3475117"/>
            <a:ext cx="3616082" cy="1056928"/>
            <a:chOff x="0" y="0"/>
            <a:chExt cx="1329531" cy="388602"/>
          </a:xfrm>
        </p:grpSpPr>
        <p:sp>
          <p:nvSpPr>
            <p:cNvPr id="5" name="Freeform 5"/>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7" name="Group 7"/>
          <p:cNvGrpSpPr/>
          <p:nvPr/>
        </p:nvGrpSpPr>
        <p:grpSpPr>
          <a:xfrm>
            <a:off x="9497270" y="3393650"/>
            <a:ext cx="3616082" cy="1056928"/>
            <a:chOff x="0" y="0"/>
            <a:chExt cx="1329531" cy="388602"/>
          </a:xfrm>
        </p:grpSpPr>
        <p:sp>
          <p:nvSpPr>
            <p:cNvPr id="8" name="Freeform 8"/>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0" name="Group 10"/>
          <p:cNvGrpSpPr/>
          <p:nvPr/>
        </p:nvGrpSpPr>
        <p:grpSpPr>
          <a:xfrm>
            <a:off x="1568080" y="2359822"/>
            <a:ext cx="3616082" cy="1056928"/>
            <a:chOff x="0" y="0"/>
            <a:chExt cx="1329531" cy="388602"/>
          </a:xfrm>
        </p:grpSpPr>
        <p:sp>
          <p:nvSpPr>
            <p:cNvPr id="11" name="Freeform 11"/>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1A1464"/>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3" name="Group 13"/>
          <p:cNvGrpSpPr/>
          <p:nvPr/>
        </p:nvGrpSpPr>
        <p:grpSpPr>
          <a:xfrm>
            <a:off x="8636671" y="2278356"/>
            <a:ext cx="3616082" cy="1056928"/>
            <a:chOff x="0" y="0"/>
            <a:chExt cx="1329531" cy="388602"/>
          </a:xfrm>
        </p:grpSpPr>
        <p:sp>
          <p:nvSpPr>
            <p:cNvPr id="14" name="Freeform 14"/>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AC2E39"/>
            </a:solidFill>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6" name="Group 16"/>
          <p:cNvGrpSpPr/>
          <p:nvPr/>
        </p:nvGrpSpPr>
        <p:grpSpPr>
          <a:xfrm>
            <a:off x="2428679" y="4585873"/>
            <a:ext cx="3616082" cy="1056928"/>
            <a:chOff x="0" y="0"/>
            <a:chExt cx="1329531" cy="388602"/>
          </a:xfrm>
        </p:grpSpPr>
        <p:sp>
          <p:nvSpPr>
            <p:cNvPr id="17" name="Freeform 17"/>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sp>
        <p:sp>
          <p:nvSpPr>
            <p:cNvPr id="18" name="TextBox 18"/>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9" name="Group 19"/>
          <p:cNvGrpSpPr/>
          <p:nvPr/>
        </p:nvGrpSpPr>
        <p:grpSpPr>
          <a:xfrm>
            <a:off x="9497270" y="4504407"/>
            <a:ext cx="3616082" cy="1056928"/>
            <a:chOff x="0" y="0"/>
            <a:chExt cx="1329531" cy="388602"/>
          </a:xfrm>
        </p:grpSpPr>
        <p:sp>
          <p:nvSpPr>
            <p:cNvPr id="20" name="Freeform 20"/>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2" name="Group 22"/>
          <p:cNvGrpSpPr/>
          <p:nvPr/>
        </p:nvGrpSpPr>
        <p:grpSpPr>
          <a:xfrm>
            <a:off x="2428679" y="5704209"/>
            <a:ext cx="3616082" cy="1056928"/>
            <a:chOff x="0" y="0"/>
            <a:chExt cx="1329531" cy="388602"/>
          </a:xfrm>
        </p:grpSpPr>
        <p:sp>
          <p:nvSpPr>
            <p:cNvPr id="23" name="Freeform 23"/>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sp>
        <p:sp>
          <p:nvSpPr>
            <p:cNvPr id="24" name="TextBox 24"/>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5" name="Group 25"/>
          <p:cNvGrpSpPr/>
          <p:nvPr/>
        </p:nvGrpSpPr>
        <p:grpSpPr>
          <a:xfrm>
            <a:off x="9497270" y="5622742"/>
            <a:ext cx="3616082" cy="1056928"/>
            <a:chOff x="0" y="0"/>
            <a:chExt cx="1329531" cy="388602"/>
          </a:xfrm>
        </p:grpSpPr>
        <p:sp>
          <p:nvSpPr>
            <p:cNvPr id="26" name="Freeform 26"/>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sp>
        <p:sp>
          <p:nvSpPr>
            <p:cNvPr id="27" name="TextBox 27"/>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8" name="Group 28"/>
          <p:cNvGrpSpPr/>
          <p:nvPr/>
        </p:nvGrpSpPr>
        <p:grpSpPr>
          <a:xfrm>
            <a:off x="2428679" y="6823116"/>
            <a:ext cx="3616082" cy="1056928"/>
            <a:chOff x="0" y="0"/>
            <a:chExt cx="1329531" cy="388602"/>
          </a:xfrm>
        </p:grpSpPr>
        <p:sp>
          <p:nvSpPr>
            <p:cNvPr id="29" name="Freeform 29"/>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sp>
        <p:sp>
          <p:nvSpPr>
            <p:cNvPr id="30" name="TextBox 30"/>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1" name="Group 31"/>
          <p:cNvGrpSpPr/>
          <p:nvPr/>
        </p:nvGrpSpPr>
        <p:grpSpPr>
          <a:xfrm>
            <a:off x="9497270" y="6741650"/>
            <a:ext cx="3616082" cy="1056928"/>
            <a:chOff x="0" y="0"/>
            <a:chExt cx="1329531" cy="388602"/>
          </a:xfrm>
        </p:grpSpPr>
        <p:sp>
          <p:nvSpPr>
            <p:cNvPr id="32" name="Freeform 32"/>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sp>
        <p:sp>
          <p:nvSpPr>
            <p:cNvPr id="33" name="TextBox 33"/>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4" name="Group 34"/>
          <p:cNvGrpSpPr/>
          <p:nvPr/>
        </p:nvGrpSpPr>
        <p:grpSpPr>
          <a:xfrm>
            <a:off x="2428679" y="7942024"/>
            <a:ext cx="3616082" cy="1056928"/>
            <a:chOff x="0" y="0"/>
            <a:chExt cx="1329531" cy="388602"/>
          </a:xfrm>
        </p:grpSpPr>
        <p:sp>
          <p:nvSpPr>
            <p:cNvPr id="35" name="Freeform 35"/>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sp>
        <p:sp>
          <p:nvSpPr>
            <p:cNvPr id="36" name="TextBox 36"/>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7" name="Group 37"/>
          <p:cNvGrpSpPr/>
          <p:nvPr/>
        </p:nvGrpSpPr>
        <p:grpSpPr>
          <a:xfrm>
            <a:off x="9497270" y="7860557"/>
            <a:ext cx="3616082" cy="1056928"/>
            <a:chOff x="0" y="0"/>
            <a:chExt cx="1329531" cy="388602"/>
          </a:xfrm>
        </p:grpSpPr>
        <p:sp>
          <p:nvSpPr>
            <p:cNvPr id="38" name="Freeform 38"/>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sp>
        <p:sp>
          <p:nvSpPr>
            <p:cNvPr id="39" name="TextBox 39"/>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sp>
        <p:nvSpPr>
          <p:cNvPr id="40" name="AutoShape 40"/>
          <p:cNvSpPr/>
          <p:nvPr/>
        </p:nvSpPr>
        <p:spPr>
          <a:xfrm flipV="1">
            <a:off x="1047750" y="2842657"/>
            <a:ext cx="571318" cy="0"/>
          </a:xfrm>
          <a:prstGeom prst="line">
            <a:avLst/>
          </a:prstGeom>
          <a:ln w="19050" cap="flat">
            <a:solidFill>
              <a:srgbClr val="6D6D70"/>
            </a:solidFill>
            <a:prstDash val="sysDash"/>
            <a:headEnd type="none" w="sm" len="sm"/>
            <a:tailEnd type="none" w="sm" len="sm"/>
          </a:ln>
        </p:spPr>
      </p:sp>
      <p:sp>
        <p:nvSpPr>
          <p:cNvPr id="41" name="AutoShape 41"/>
          <p:cNvSpPr/>
          <p:nvPr/>
        </p:nvSpPr>
        <p:spPr>
          <a:xfrm flipV="1">
            <a:off x="8116341" y="2761190"/>
            <a:ext cx="571318" cy="0"/>
          </a:xfrm>
          <a:prstGeom prst="line">
            <a:avLst/>
          </a:prstGeom>
          <a:ln w="19050" cap="flat">
            <a:solidFill>
              <a:srgbClr val="6D6D70"/>
            </a:solidFill>
            <a:prstDash val="sysDash"/>
            <a:headEnd type="none" w="sm" len="sm"/>
            <a:tailEnd type="none" w="sm" len="sm"/>
          </a:ln>
        </p:spPr>
      </p:sp>
      <p:sp>
        <p:nvSpPr>
          <p:cNvPr id="42" name="AutoShape 42"/>
          <p:cNvSpPr/>
          <p:nvPr/>
        </p:nvSpPr>
        <p:spPr>
          <a:xfrm flipV="1">
            <a:off x="1047750" y="4003581"/>
            <a:ext cx="1380929" cy="9525"/>
          </a:xfrm>
          <a:prstGeom prst="line">
            <a:avLst/>
          </a:prstGeom>
          <a:ln w="19050" cap="flat">
            <a:solidFill>
              <a:srgbClr val="6D6D70"/>
            </a:solidFill>
            <a:prstDash val="sysDash"/>
            <a:headEnd type="none" w="sm" len="sm"/>
            <a:tailEnd type="none" w="sm" len="sm"/>
          </a:ln>
        </p:spPr>
      </p:sp>
      <p:sp>
        <p:nvSpPr>
          <p:cNvPr id="43" name="AutoShape 43"/>
          <p:cNvSpPr/>
          <p:nvPr/>
        </p:nvSpPr>
        <p:spPr>
          <a:xfrm flipV="1">
            <a:off x="8116341" y="3922114"/>
            <a:ext cx="1380929" cy="9525"/>
          </a:xfrm>
          <a:prstGeom prst="line">
            <a:avLst/>
          </a:prstGeom>
          <a:ln w="19050" cap="flat">
            <a:solidFill>
              <a:srgbClr val="6D6D70"/>
            </a:solidFill>
            <a:prstDash val="sysDash"/>
            <a:headEnd type="none" w="sm" len="sm"/>
            <a:tailEnd type="none" w="sm" len="sm"/>
          </a:ln>
        </p:spPr>
      </p:sp>
      <p:sp>
        <p:nvSpPr>
          <p:cNvPr id="44" name="AutoShape 44"/>
          <p:cNvSpPr/>
          <p:nvPr/>
        </p:nvSpPr>
        <p:spPr>
          <a:xfrm flipV="1">
            <a:off x="1047750" y="5123862"/>
            <a:ext cx="1380929" cy="9525"/>
          </a:xfrm>
          <a:prstGeom prst="line">
            <a:avLst/>
          </a:prstGeom>
          <a:ln w="19050" cap="flat">
            <a:solidFill>
              <a:srgbClr val="6D6D70"/>
            </a:solidFill>
            <a:prstDash val="sysDash"/>
            <a:headEnd type="none" w="sm" len="sm"/>
            <a:tailEnd type="none" w="sm" len="sm"/>
          </a:ln>
        </p:spPr>
      </p:sp>
      <p:sp>
        <p:nvSpPr>
          <p:cNvPr id="45" name="AutoShape 45"/>
          <p:cNvSpPr/>
          <p:nvPr/>
        </p:nvSpPr>
        <p:spPr>
          <a:xfrm flipV="1">
            <a:off x="8116341" y="5042396"/>
            <a:ext cx="1380929" cy="9525"/>
          </a:xfrm>
          <a:prstGeom prst="line">
            <a:avLst/>
          </a:prstGeom>
          <a:ln w="19050" cap="flat">
            <a:solidFill>
              <a:srgbClr val="6D6D70"/>
            </a:solidFill>
            <a:prstDash val="sysDash"/>
            <a:headEnd type="none" w="sm" len="sm"/>
            <a:tailEnd type="none" w="sm" len="sm"/>
          </a:ln>
        </p:spPr>
      </p:sp>
      <p:sp>
        <p:nvSpPr>
          <p:cNvPr id="46" name="AutoShape 46"/>
          <p:cNvSpPr/>
          <p:nvPr/>
        </p:nvSpPr>
        <p:spPr>
          <a:xfrm flipV="1">
            <a:off x="1047750" y="6227910"/>
            <a:ext cx="1380929" cy="9525"/>
          </a:xfrm>
          <a:prstGeom prst="line">
            <a:avLst/>
          </a:prstGeom>
          <a:ln w="19050" cap="flat">
            <a:solidFill>
              <a:srgbClr val="6D6D70"/>
            </a:solidFill>
            <a:prstDash val="sysDash"/>
            <a:headEnd type="none" w="sm" len="sm"/>
            <a:tailEnd type="none" w="sm" len="sm"/>
          </a:ln>
        </p:spPr>
      </p:sp>
      <p:sp>
        <p:nvSpPr>
          <p:cNvPr id="47" name="AutoShape 47"/>
          <p:cNvSpPr/>
          <p:nvPr/>
        </p:nvSpPr>
        <p:spPr>
          <a:xfrm flipV="1">
            <a:off x="8116341" y="6146443"/>
            <a:ext cx="1380929" cy="9525"/>
          </a:xfrm>
          <a:prstGeom prst="line">
            <a:avLst/>
          </a:prstGeom>
          <a:ln w="19050" cap="flat">
            <a:solidFill>
              <a:srgbClr val="6D6D70"/>
            </a:solidFill>
            <a:prstDash val="sysDash"/>
            <a:headEnd type="none" w="sm" len="sm"/>
            <a:tailEnd type="none" w="sm" len="sm"/>
          </a:ln>
        </p:spPr>
      </p:sp>
      <p:sp>
        <p:nvSpPr>
          <p:cNvPr id="48" name="AutoShape 48"/>
          <p:cNvSpPr/>
          <p:nvPr/>
        </p:nvSpPr>
        <p:spPr>
          <a:xfrm flipV="1">
            <a:off x="1047750" y="7346818"/>
            <a:ext cx="1380929" cy="9525"/>
          </a:xfrm>
          <a:prstGeom prst="line">
            <a:avLst/>
          </a:prstGeom>
          <a:ln w="19050" cap="flat">
            <a:solidFill>
              <a:srgbClr val="6D6D70"/>
            </a:solidFill>
            <a:prstDash val="sysDash"/>
            <a:headEnd type="none" w="sm" len="sm"/>
            <a:tailEnd type="none" w="sm" len="sm"/>
          </a:ln>
        </p:spPr>
      </p:sp>
      <p:sp>
        <p:nvSpPr>
          <p:cNvPr id="49" name="AutoShape 49"/>
          <p:cNvSpPr/>
          <p:nvPr/>
        </p:nvSpPr>
        <p:spPr>
          <a:xfrm flipV="1">
            <a:off x="8116341" y="7265351"/>
            <a:ext cx="1380929" cy="9525"/>
          </a:xfrm>
          <a:prstGeom prst="line">
            <a:avLst/>
          </a:prstGeom>
          <a:ln w="19050" cap="flat">
            <a:solidFill>
              <a:srgbClr val="6D6D70"/>
            </a:solidFill>
            <a:prstDash val="sysDash"/>
            <a:headEnd type="none" w="sm" len="sm"/>
            <a:tailEnd type="none" w="sm" len="sm"/>
          </a:ln>
        </p:spPr>
      </p:sp>
      <p:sp>
        <p:nvSpPr>
          <p:cNvPr id="50" name="AutoShape 50"/>
          <p:cNvSpPr/>
          <p:nvPr/>
        </p:nvSpPr>
        <p:spPr>
          <a:xfrm flipV="1">
            <a:off x="1047750" y="8480012"/>
            <a:ext cx="1380929" cy="9525"/>
          </a:xfrm>
          <a:prstGeom prst="line">
            <a:avLst/>
          </a:prstGeom>
          <a:ln w="19050" cap="flat">
            <a:solidFill>
              <a:srgbClr val="6D6D70"/>
            </a:solidFill>
            <a:prstDash val="sysDash"/>
            <a:headEnd type="none" w="sm" len="sm"/>
            <a:tailEnd type="none" w="sm" len="sm"/>
          </a:ln>
        </p:spPr>
      </p:sp>
      <p:sp>
        <p:nvSpPr>
          <p:cNvPr id="51" name="AutoShape 51"/>
          <p:cNvSpPr/>
          <p:nvPr/>
        </p:nvSpPr>
        <p:spPr>
          <a:xfrm flipV="1">
            <a:off x="8116341" y="8398546"/>
            <a:ext cx="1380929" cy="9525"/>
          </a:xfrm>
          <a:prstGeom prst="line">
            <a:avLst/>
          </a:prstGeom>
          <a:ln w="19050" cap="flat">
            <a:solidFill>
              <a:srgbClr val="6D6D70"/>
            </a:solidFill>
            <a:prstDash val="sysDash"/>
            <a:headEnd type="none" w="sm" len="sm"/>
            <a:tailEnd type="none" w="sm" len="sm"/>
          </a:ln>
        </p:spPr>
      </p:sp>
      <p:sp>
        <p:nvSpPr>
          <p:cNvPr id="52" name="AutoShape 52"/>
          <p:cNvSpPr/>
          <p:nvPr/>
        </p:nvSpPr>
        <p:spPr>
          <a:xfrm flipV="1">
            <a:off x="8116341" y="9508366"/>
            <a:ext cx="1380929" cy="9525"/>
          </a:xfrm>
          <a:prstGeom prst="line">
            <a:avLst/>
          </a:prstGeom>
          <a:ln w="19050" cap="flat">
            <a:solidFill>
              <a:srgbClr val="6D6D70"/>
            </a:solidFill>
            <a:prstDash val="sysDash"/>
            <a:headEnd type="none" w="sm" len="sm"/>
            <a:tailEnd type="none" w="sm" len="sm"/>
          </a:ln>
        </p:spPr>
      </p:sp>
      <p:sp>
        <p:nvSpPr>
          <p:cNvPr id="53" name="AutoShape 53"/>
          <p:cNvSpPr/>
          <p:nvPr/>
        </p:nvSpPr>
        <p:spPr>
          <a:xfrm flipV="1">
            <a:off x="1038225" y="2833132"/>
            <a:ext cx="0" cy="5666072"/>
          </a:xfrm>
          <a:prstGeom prst="line">
            <a:avLst/>
          </a:prstGeom>
          <a:ln w="19050" cap="flat">
            <a:solidFill>
              <a:srgbClr val="6D6D70"/>
            </a:solidFill>
            <a:prstDash val="sysDash"/>
            <a:headEnd type="none" w="sm" len="sm"/>
            <a:tailEnd type="none" w="sm" len="sm"/>
          </a:ln>
        </p:spPr>
      </p:sp>
      <p:sp>
        <p:nvSpPr>
          <p:cNvPr id="54" name="AutoShape 54"/>
          <p:cNvSpPr/>
          <p:nvPr/>
        </p:nvSpPr>
        <p:spPr>
          <a:xfrm flipH="1" flipV="1">
            <a:off x="8106816" y="2751665"/>
            <a:ext cx="9459" cy="6747176"/>
          </a:xfrm>
          <a:prstGeom prst="line">
            <a:avLst/>
          </a:prstGeom>
          <a:ln w="19050" cap="flat">
            <a:solidFill>
              <a:srgbClr val="6D6D70"/>
            </a:solidFill>
            <a:prstDash val="sysDash"/>
            <a:headEnd type="none" w="sm" len="sm"/>
            <a:tailEnd type="none" w="sm" len="sm"/>
          </a:ln>
        </p:spPr>
      </p:sp>
      <p:grpSp>
        <p:nvGrpSpPr>
          <p:cNvPr id="55" name="Group 55"/>
          <p:cNvGrpSpPr/>
          <p:nvPr/>
        </p:nvGrpSpPr>
        <p:grpSpPr>
          <a:xfrm>
            <a:off x="9497335" y="8998951"/>
            <a:ext cx="3616082" cy="1056928"/>
            <a:chOff x="0" y="0"/>
            <a:chExt cx="1329531" cy="388602"/>
          </a:xfrm>
        </p:grpSpPr>
        <p:sp>
          <p:nvSpPr>
            <p:cNvPr id="56" name="Freeform 56"/>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sp>
        <p:sp>
          <p:nvSpPr>
            <p:cNvPr id="57" name="TextBox 57"/>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sp>
        <p:nvSpPr>
          <p:cNvPr id="58" name="Freeform 58"/>
          <p:cNvSpPr/>
          <p:nvPr/>
        </p:nvSpPr>
        <p:spPr>
          <a:xfrm>
            <a:off x="14007655" y="3910792"/>
            <a:ext cx="3794537" cy="2507612"/>
          </a:xfrm>
          <a:custGeom>
            <a:avLst/>
            <a:gdLst/>
            <a:ahLst/>
            <a:cxnLst/>
            <a:rect l="l" t="t" r="r" b="b"/>
            <a:pathLst>
              <a:path w="3794537" h="2507612">
                <a:moveTo>
                  <a:pt x="0" y="0"/>
                </a:moveTo>
                <a:lnTo>
                  <a:pt x="3794537" y="0"/>
                </a:lnTo>
                <a:lnTo>
                  <a:pt x="3794537" y="2507612"/>
                </a:lnTo>
                <a:lnTo>
                  <a:pt x="0" y="2507612"/>
                </a:lnTo>
                <a:lnTo>
                  <a:pt x="0" y="0"/>
                </a:lnTo>
                <a:close/>
              </a:path>
            </a:pathLst>
          </a:custGeom>
          <a:blipFill>
            <a:blip r:embed="rId4"/>
            <a:stretch>
              <a:fillRect/>
            </a:stretch>
          </a:blipFill>
        </p:spPr>
      </p:sp>
      <p:sp>
        <p:nvSpPr>
          <p:cNvPr id="59" name="Freeform 59"/>
          <p:cNvSpPr/>
          <p:nvPr/>
        </p:nvSpPr>
        <p:spPr>
          <a:xfrm>
            <a:off x="14007655" y="7089850"/>
            <a:ext cx="3676593" cy="2141816"/>
          </a:xfrm>
          <a:custGeom>
            <a:avLst/>
            <a:gdLst/>
            <a:ahLst/>
            <a:cxnLst/>
            <a:rect l="l" t="t" r="r" b="b"/>
            <a:pathLst>
              <a:path w="3676593" h="2141816">
                <a:moveTo>
                  <a:pt x="0" y="0"/>
                </a:moveTo>
                <a:lnTo>
                  <a:pt x="3676592" y="0"/>
                </a:lnTo>
                <a:lnTo>
                  <a:pt x="3676592" y="2141816"/>
                </a:lnTo>
                <a:lnTo>
                  <a:pt x="0" y="2141816"/>
                </a:lnTo>
                <a:lnTo>
                  <a:pt x="0" y="0"/>
                </a:lnTo>
                <a:close/>
              </a:path>
            </a:pathLst>
          </a:custGeom>
          <a:blipFill>
            <a:blip r:embed="rId5"/>
            <a:stretch>
              <a:fillRect/>
            </a:stretch>
          </a:blipFill>
        </p:spPr>
      </p:sp>
      <p:sp>
        <p:nvSpPr>
          <p:cNvPr id="60" name="TextBox 60"/>
          <p:cNvSpPr txBox="1"/>
          <p:nvPr/>
        </p:nvSpPr>
        <p:spPr>
          <a:xfrm>
            <a:off x="1568080" y="544513"/>
            <a:ext cx="7929190"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Emergency Procedure</a:t>
            </a:r>
          </a:p>
        </p:txBody>
      </p:sp>
      <p:sp>
        <p:nvSpPr>
          <p:cNvPr id="61" name="TextBox 61"/>
          <p:cNvSpPr txBox="1"/>
          <p:nvPr/>
        </p:nvSpPr>
        <p:spPr>
          <a:xfrm>
            <a:off x="2574265" y="3625349"/>
            <a:ext cx="3439211" cy="711798"/>
          </a:xfrm>
          <a:prstGeom prst="rect">
            <a:avLst/>
          </a:prstGeom>
        </p:spPr>
        <p:txBody>
          <a:bodyPr lIns="0" tIns="0" rIns="0" bIns="0" rtlCol="0" anchor="t">
            <a:spAutoFit/>
          </a:bodyPr>
          <a:lstStyle/>
          <a:p>
            <a:pPr>
              <a:lnSpc>
                <a:spcPts val="1934"/>
              </a:lnSpc>
            </a:pPr>
            <a:r>
              <a:rPr lang="en-US" sz="1250">
                <a:solidFill>
                  <a:srgbClr val="FFFFFF"/>
                </a:solidFill>
                <a:latin typeface="Montserrat Bold"/>
              </a:rPr>
              <a:t>FIRE WARDEN </a:t>
            </a:r>
            <a:endParaRPr lang="en-US" sz="1289">
              <a:solidFill>
                <a:srgbClr val="FFFFFF"/>
              </a:solidFill>
              <a:latin typeface="Montserrat Bold"/>
            </a:endParaRPr>
          </a:p>
          <a:p>
            <a:pPr>
              <a:lnSpc>
                <a:spcPts val="1934"/>
              </a:lnSpc>
            </a:pPr>
            <a:r>
              <a:rPr lang="en-US" sz="1250">
                <a:solidFill>
                  <a:srgbClr val="FFFFFF"/>
                </a:solidFill>
                <a:latin typeface="Montserrat Bold"/>
              </a:rPr>
              <a:t>LEVEL 3: CAMPUS OPERATIONS</a:t>
            </a:r>
          </a:p>
          <a:p>
            <a:pPr>
              <a:lnSpc>
                <a:spcPts val="1934"/>
              </a:lnSpc>
            </a:pPr>
            <a:r>
              <a:rPr lang="en-US" sz="1250">
                <a:solidFill>
                  <a:srgbClr val="FFFFFF"/>
                </a:solidFill>
                <a:latin typeface="Montserrat Bold"/>
              </a:rPr>
              <a:t>GROUND : STUDENT SERVICES OFFICER </a:t>
            </a:r>
            <a:endParaRPr lang="en-US"/>
          </a:p>
        </p:txBody>
      </p:sp>
      <p:sp>
        <p:nvSpPr>
          <p:cNvPr id="62" name="TextBox 62"/>
          <p:cNvSpPr txBox="1"/>
          <p:nvPr/>
        </p:nvSpPr>
        <p:spPr>
          <a:xfrm>
            <a:off x="9642855" y="3543883"/>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TRAINERS ARE REQUIRED TO INFORM STUDENTS OF PROCEDURE IN EVACUATION </a:t>
            </a:r>
          </a:p>
        </p:txBody>
      </p:sp>
      <p:sp>
        <p:nvSpPr>
          <p:cNvPr id="63" name="TextBox 63"/>
          <p:cNvSpPr txBox="1"/>
          <p:nvPr/>
        </p:nvSpPr>
        <p:spPr>
          <a:xfrm>
            <a:off x="2574265" y="4733128"/>
            <a:ext cx="3467433" cy="467244"/>
          </a:xfrm>
          <a:prstGeom prst="rect">
            <a:avLst/>
          </a:prstGeom>
        </p:spPr>
        <p:txBody>
          <a:bodyPr wrap="square" lIns="0" tIns="0" rIns="0" bIns="0" rtlCol="0" anchor="t">
            <a:spAutoFit/>
          </a:bodyPr>
          <a:lstStyle/>
          <a:p>
            <a:pPr>
              <a:lnSpc>
                <a:spcPts val="1934"/>
              </a:lnSpc>
            </a:pPr>
            <a:r>
              <a:rPr lang="en-US" sz="1289">
                <a:solidFill>
                  <a:srgbClr val="FFFFFF"/>
                </a:solidFill>
                <a:latin typeface="Montserrat Bold"/>
              </a:rPr>
              <a:t>FIRE BRIGADE AUTOMATICALLY ALERTED </a:t>
            </a:r>
          </a:p>
        </p:txBody>
      </p:sp>
      <p:sp>
        <p:nvSpPr>
          <p:cNvPr id="64" name="TextBox 64"/>
          <p:cNvSpPr txBox="1"/>
          <p:nvPr/>
        </p:nvSpPr>
        <p:spPr>
          <a:xfrm>
            <a:off x="9642855" y="4736328"/>
            <a:ext cx="3439211" cy="46522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FIRE BRIGADE AUTOMATICALLY ALERTED </a:t>
            </a:r>
          </a:p>
        </p:txBody>
      </p:sp>
      <p:sp>
        <p:nvSpPr>
          <p:cNvPr id="65" name="TextBox 65"/>
          <p:cNvSpPr txBox="1"/>
          <p:nvPr/>
        </p:nvSpPr>
        <p:spPr>
          <a:xfrm>
            <a:off x="2574265" y="5742885"/>
            <a:ext cx="3439211" cy="94147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IF FIRE OR OTHER EMERGENCY IS ON YOUR FLOOR, ASSESS NEED FOR </a:t>
            </a:r>
          </a:p>
          <a:p>
            <a:pPr>
              <a:lnSpc>
                <a:spcPts val="1934"/>
              </a:lnSpc>
            </a:pPr>
            <a:r>
              <a:rPr lang="en-US" sz="1289">
                <a:solidFill>
                  <a:srgbClr val="FFFFFF"/>
                </a:solidFill>
                <a:latin typeface="Montserrat Bold"/>
              </a:rPr>
              <a:t>EVACUATION. IF IN DOUBT COMMENCE EVACUATION. </a:t>
            </a:r>
          </a:p>
        </p:txBody>
      </p:sp>
      <p:sp>
        <p:nvSpPr>
          <p:cNvPr id="66" name="TextBox 66"/>
          <p:cNvSpPr txBox="1"/>
          <p:nvPr/>
        </p:nvSpPr>
        <p:spPr>
          <a:xfrm>
            <a:off x="9629122" y="5625045"/>
            <a:ext cx="3452944" cy="1042797"/>
          </a:xfrm>
          <a:prstGeom prst="rect">
            <a:avLst/>
          </a:prstGeom>
        </p:spPr>
        <p:txBody>
          <a:bodyPr lIns="0" tIns="0" rIns="0" bIns="0" rtlCol="0" anchor="t">
            <a:spAutoFit/>
          </a:bodyPr>
          <a:lstStyle/>
          <a:p>
            <a:pPr>
              <a:lnSpc>
                <a:spcPts val="1695"/>
              </a:lnSpc>
            </a:pPr>
            <a:r>
              <a:rPr lang="en-US" sz="1130">
                <a:solidFill>
                  <a:srgbClr val="FFFFFF"/>
                </a:solidFill>
                <a:latin typeface="Montserrat Bold"/>
              </a:rPr>
              <a:t>FIRE WARDENS AND TRAINERS ARE TO IMMEDIATELY CLEAR ALL PEOPLE FROM THEIR FLOORS AND DIRECT FLOW OF PEOPLE TO FIRE STAIRS AND EMERGENCY EXITS.</a:t>
            </a:r>
          </a:p>
        </p:txBody>
      </p:sp>
      <p:sp>
        <p:nvSpPr>
          <p:cNvPr id="68" name="TextBox 68"/>
          <p:cNvSpPr txBox="1"/>
          <p:nvPr/>
        </p:nvSpPr>
        <p:spPr>
          <a:xfrm>
            <a:off x="9642855" y="6913676"/>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 FIRE WARDENS PROGRESSIVELY CHECK ALL AREA ARE CLEARED EG. TOILETS </a:t>
            </a:r>
          </a:p>
        </p:txBody>
      </p:sp>
      <p:sp>
        <p:nvSpPr>
          <p:cNvPr id="69" name="TextBox 69"/>
          <p:cNvSpPr txBox="1"/>
          <p:nvPr/>
        </p:nvSpPr>
        <p:spPr>
          <a:xfrm>
            <a:off x="2574265" y="8089594"/>
            <a:ext cx="3439211" cy="469809"/>
          </a:xfrm>
          <a:prstGeom prst="rect">
            <a:avLst/>
          </a:prstGeom>
        </p:spPr>
        <p:txBody>
          <a:bodyPr lIns="0" tIns="0" rIns="0" bIns="0" rtlCol="0" anchor="t">
            <a:spAutoFit/>
          </a:bodyPr>
          <a:lstStyle/>
          <a:p>
            <a:pPr>
              <a:lnSpc>
                <a:spcPts val="1934"/>
              </a:lnSpc>
            </a:pPr>
            <a:r>
              <a:rPr lang="en-US" sz="1300">
                <a:solidFill>
                  <a:srgbClr val="FFFFFF"/>
                </a:solidFill>
                <a:latin typeface="Montserrat Bold"/>
              </a:rPr>
              <a:t>DO NOT USE THE LIFTS </a:t>
            </a:r>
            <a:endParaRPr lang="en-US" sz="1300">
              <a:solidFill>
                <a:srgbClr val="000000"/>
              </a:solidFill>
              <a:latin typeface="Montserrat Bold"/>
            </a:endParaRPr>
          </a:p>
          <a:p>
            <a:pPr>
              <a:lnSpc>
                <a:spcPts val="1934"/>
              </a:lnSpc>
            </a:pPr>
            <a:r>
              <a:rPr lang="en-US" sz="1300">
                <a:solidFill>
                  <a:srgbClr val="FFFFFF"/>
                </a:solidFill>
                <a:latin typeface="Montserrat Bold"/>
              </a:rPr>
              <a:t>PROCEED TO ASSEMBLY AREA</a:t>
            </a:r>
            <a:endParaRPr lang="en-US"/>
          </a:p>
        </p:txBody>
      </p:sp>
      <p:sp>
        <p:nvSpPr>
          <p:cNvPr id="70" name="TextBox 70"/>
          <p:cNvSpPr txBox="1"/>
          <p:nvPr/>
        </p:nvSpPr>
        <p:spPr>
          <a:xfrm>
            <a:off x="9642855" y="8008127"/>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DO NOT USE THE LIFTS </a:t>
            </a:r>
          </a:p>
          <a:p>
            <a:pPr>
              <a:lnSpc>
                <a:spcPts val="1934"/>
              </a:lnSpc>
            </a:pPr>
            <a:endParaRPr lang="en-US" sz="1289">
              <a:solidFill>
                <a:srgbClr val="FFFFFF"/>
              </a:solidFill>
              <a:latin typeface="Montserrat Bold"/>
            </a:endParaRPr>
          </a:p>
          <a:p>
            <a:pPr>
              <a:lnSpc>
                <a:spcPts val="1934"/>
              </a:lnSpc>
            </a:pPr>
            <a:r>
              <a:rPr lang="en-US" sz="1289">
                <a:solidFill>
                  <a:srgbClr val="FFFFFF"/>
                </a:solidFill>
                <a:latin typeface="Montserrat Bold"/>
              </a:rPr>
              <a:t>PROCEED TO ASSEMBLY AREA </a:t>
            </a:r>
          </a:p>
        </p:txBody>
      </p:sp>
      <p:sp>
        <p:nvSpPr>
          <p:cNvPr id="71" name="TextBox 71"/>
          <p:cNvSpPr txBox="1"/>
          <p:nvPr/>
        </p:nvSpPr>
        <p:spPr>
          <a:xfrm>
            <a:off x="1744951" y="2505471"/>
            <a:ext cx="3262340" cy="645795"/>
          </a:xfrm>
          <a:prstGeom prst="rect">
            <a:avLst/>
          </a:prstGeom>
        </p:spPr>
        <p:txBody>
          <a:bodyPr lIns="0" tIns="0" rIns="0" bIns="0" rtlCol="0" anchor="t">
            <a:spAutoFit/>
          </a:bodyPr>
          <a:lstStyle/>
          <a:p>
            <a:pPr algn="ctr">
              <a:lnSpc>
                <a:spcPts val="2699"/>
              </a:lnSpc>
            </a:pPr>
            <a:r>
              <a:rPr lang="en-US" sz="1799">
                <a:solidFill>
                  <a:srgbClr val="DBDCDE"/>
                </a:solidFill>
                <a:latin typeface="Montserrat Classic Bold"/>
              </a:rPr>
              <a:t> Alert Condition </a:t>
            </a:r>
          </a:p>
          <a:p>
            <a:pPr algn="ctr">
              <a:lnSpc>
                <a:spcPts val="2699"/>
              </a:lnSpc>
            </a:pPr>
            <a:r>
              <a:rPr lang="en-US" sz="1799">
                <a:solidFill>
                  <a:srgbClr val="DBDCDE"/>
                </a:solidFill>
                <a:latin typeface="Montserrat Classic Bold"/>
              </a:rPr>
              <a:t>"Beep, Beep, Beep'</a:t>
            </a:r>
          </a:p>
        </p:txBody>
      </p:sp>
      <p:sp>
        <p:nvSpPr>
          <p:cNvPr id="72" name="TextBox 72"/>
          <p:cNvSpPr txBox="1"/>
          <p:nvPr/>
        </p:nvSpPr>
        <p:spPr>
          <a:xfrm>
            <a:off x="8813542" y="2424005"/>
            <a:ext cx="3262340" cy="645795"/>
          </a:xfrm>
          <a:prstGeom prst="rect">
            <a:avLst/>
          </a:prstGeom>
        </p:spPr>
        <p:txBody>
          <a:bodyPr lIns="0" tIns="0" rIns="0" bIns="0" rtlCol="0" anchor="t">
            <a:spAutoFit/>
          </a:bodyPr>
          <a:lstStyle/>
          <a:p>
            <a:pPr algn="ctr">
              <a:lnSpc>
                <a:spcPts val="2699"/>
              </a:lnSpc>
            </a:pPr>
            <a:r>
              <a:rPr lang="en-US" sz="1799">
                <a:solidFill>
                  <a:srgbClr val="DBDCDE"/>
                </a:solidFill>
                <a:latin typeface="Montserrat Classic Bold"/>
              </a:rPr>
              <a:t> Evacuation </a:t>
            </a:r>
          </a:p>
          <a:p>
            <a:pPr algn="ctr">
              <a:lnSpc>
                <a:spcPts val="2699"/>
              </a:lnSpc>
            </a:pPr>
            <a:r>
              <a:rPr lang="en-US" sz="1799">
                <a:solidFill>
                  <a:srgbClr val="DBDCDE"/>
                </a:solidFill>
                <a:latin typeface="Montserrat Classic Bold"/>
              </a:rPr>
              <a:t>"Whoop, Whoop, Whoop" </a:t>
            </a:r>
          </a:p>
        </p:txBody>
      </p:sp>
      <p:sp>
        <p:nvSpPr>
          <p:cNvPr id="73" name="TextBox 73"/>
          <p:cNvSpPr txBox="1"/>
          <p:nvPr/>
        </p:nvSpPr>
        <p:spPr>
          <a:xfrm>
            <a:off x="9629122" y="9073823"/>
            <a:ext cx="3439211" cy="869084"/>
          </a:xfrm>
          <a:prstGeom prst="rect">
            <a:avLst/>
          </a:prstGeom>
        </p:spPr>
        <p:txBody>
          <a:bodyPr lIns="0" tIns="0" rIns="0" bIns="0" rtlCol="0" anchor="t">
            <a:spAutoFit/>
          </a:bodyPr>
          <a:lstStyle/>
          <a:p>
            <a:pPr>
              <a:lnSpc>
                <a:spcPts val="1784"/>
              </a:lnSpc>
            </a:pPr>
            <a:r>
              <a:rPr lang="en-US" sz="1189">
                <a:solidFill>
                  <a:srgbClr val="FFFFFF"/>
                </a:solidFill>
                <a:latin typeface="Montserrat Bold"/>
              </a:rPr>
              <a:t>TRAINERS ARE REQUIRED TO USE ATTENDANCE ROLLS TO CHECK ALL STUDENTS HAVE ARRIVED AT ASSEMBLY AREA. </a:t>
            </a:r>
          </a:p>
        </p:txBody>
      </p:sp>
      <p:sp>
        <p:nvSpPr>
          <p:cNvPr id="75" name="TextBox 74">
            <a:extLst>
              <a:ext uri="{FF2B5EF4-FFF2-40B4-BE49-F238E27FC236}">
                <a16:creationId xmlns:a16="http://schemas.microsoft.com/office/drawing/2014/main" id="{CF4D3BEC-15DF-F1AF-1F9A-BA7BEE0C9D0D}"/>
              </a:ext>
            </a:extLst>
          </p:cNvPr>
          <p:cNvSpPr txBox="1"/>
          <p:nvPr/>
        </p:nvSpPr>
        <p:spPr>
          <a:xfrm>
            <a:off x="2427110" y="6907390"/>
            <a:ext cx="3259668" cy="946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solidFill>
                  <a:srgbClr val="FFFFFF"/>
                </a:solidFill>
                <a:latin typeface="Montserrat Bold"/>
              </a:rPr>
              <a:t>STANDBY FOR INSTRUCTIONS FROM FIRE WARDEN AND EVACUATE WHEN ADVISED TO DO SO.</a:t>
            </a:r>
            <a:endParaRPr lang="en-US"/>
          </a:p>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sp>
      <p:sp>
        <p:nvSpPr>
          <p:cNvPr id="3" name="Freeform 3"/>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sp>
      <p:sp>
        <p:nvSpPr>
          <p:cNvPr id="6" name="TextBox 6"/>
          <p:cNvSpPr txBox="1"/>
          <p:nvPr/>
        </p:nvSpPr>
        <p:spPr>
          <a:xfrm>
            <a:off x="1568080" y="544513"/>
            <a:ext cx="11545337" cy="831703"/>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Evacuation Procedure </a:t>
            </a:r>
          </a:p>
        </p:txBody>
      </p:sp>
      <p:pic>
        <p:nvPicPr>
          <p:cNvPr id="5" name="Picture 6" descr="A blue and red plan&#10;&#10;Description automatically generated">
            <a:extLst>
              <a:ext uri="{FF2B5EF4-FFF2-40B4-BE49-F238E27FC236}">
                <a16:creationId xmlns:a16="http://schemas.microsoft.com/office/drawing/2014/main" id="{47A1B479-39EF-A725-8ECE-0C7EEE80E584}"/>
              </a:ext>
            </a:extLst>
          </p:cNvPr>
          <p:cNvPicPr>
            <a:picLocks noChangeAspect="1"/>
          </p:cNvPicPr>
          <p:nvPr/>
        </p:nvPicPr>
        <p:blipFill>
          <a:blip r:embed="rId4"/>
          <a:stretch>
            <a:fillRect/>
          </a:stretch>
        </p:blipFill>
        <p:spPr>
          <a:xfrm>
            <a:off x="1020726" y="2637614"/>
            <a:ext cx="9338301" cy="5318108"/>
          </a:xfrm>
          <a:prstGeom prst="rect">
            <a:avLst/>
          </a:prstGeom>
        </p:spPr>
      </p:pic>
      <p:pic>
        <p:nvPicPr>
          <p:cNvPr id="8" name="Picture 8" descr="A diagram of a street&#10;&#10;Description automatically generated">
            <a:extLst>
              <a:ext uri="{FF2B5EF4-FFF2-40B4-BE49-F238E27FC236}">
                <a16:creationId xmlns:a16="http://schemas.microsoft.com/office/drawing/2014/main" id="{875147B2-8CC3-8B52-91CB-333DF327FC66}"/>
              </a:ext>
            </a:extLst>
          </p:cNvPr>
          <p:cNvPicPr>
            <a:picLocks noChangeAspect="1"/>
          </p:cNvPicPr>
          <p:nvPr/>
        </p:nvPicPr>
        <p:blipFill>
          <a:blip r:embed="rId5"/>
          <a:stretch>
            <a:fillRect/>
          </a:stretch>
        </p:blipFill>
        <p:spPr>
          <a:xfrm>
            <a:off x="10854954" y="796859"/>
            <a:ext cx="5901028" cy="89088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sp>
      <p:sp>
        <p:nvSpPr>
          <p:cNvPr id="5" name="Freeform 5"/>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AutoShape 7"/>
          <p:cNvSpPr/>
          <p:nvPr/>
        </p:nvSpPr>
        <p:spPr>
          <a:xfrm>
            <a:off x="3422103" y="2541072"/>
            <a:ext cx="6467861" cy="0"/>
          </a:xfrm>
          <a:prstGeom prst="line">
            <a:avLst/>
          </a:prstGeom>
          <a:ln w="19050" cap="flat">
            <a:solidFill>
              <a:srgbClr val="DBDCDE"/>
            </a:solidFill>
            <a:prstDash val="solid"/>
            <a:headEnd type="none" w="sm" len="sm"/>
            <a:tailEnd type="none" w="sm" len="sm"/>
          </a:ln>
        </p:spPr>
      </p:sp>
      <p:sp>
        <p:nvSpPr>
          <p:cNvPr id="8" name="AutoShape 8"/>
          <p:cNvSpPr/>
          <p:nvPr/>
        </p:nvSpPr>
        <p:spPr>
          <a:xfrm>
            <a:off x="3422103" y="4202988"/>
            <a:ext cx="6467861" cy="0"/>
          </a:xfrm>
          <a:prstGeom prst="line">
            <a:avLst/>
          </a:prstGeom>
          <a:ln w="19050" cap="flat">
            <a:solidFill>
              <a:srgbClr val="DBDCDE"/>
            </a:solidFill>
            <a:prstDash val="solid"/>
            <a:headEnd type="none" w="sm" len="sm"/>
            <a:tailEnd type="none" w="sm" len="sm"/>
          </a:ln>
        </p:spPr>
      </p:sp>
      <p:sp>
        <p:nvSpPr>
          <p:cNvPr id="9" name="AutoShape 9"/>
          <p:cNvSpPr/>
          <p:nvPr/>
        </p:nvSpPr>
        <p:spPr>
          <a:xfrm>
            <a:off x="3422103" y="5867958"/>
            <a:ext cx="6467861" cy="0"/>
          </a:xfrm>
          <a:prstGeom prst="line">
            <a:avLst/>
          </a:prstGeom>
          <a:ln w="19050" cap="flat">
            <a:solidFill>
              <a:srgbClr val="DBDCDE"/>
            </a:solidFill>
            <a:prstDash val="solid"/>
            <a:headEnd type="none" w="sm" len="sm"/>
            <a:tailEnd type="none" w="sm" len="sm"/>
          </a:ln>
        </p:spPr>
      </p:sp>
      <p:sp>
        <p:nvSpPr>
          <p:cNvPr id="10" name="AutoShape 10"/>
          <p:cNvSpPr/>
          <p:nvPr/>
        </p:nvSpPr>
        <p:spPr>
          <a:xfrm>
            <a:off x="3422103" y="7675802"/>
            <a:ext cx="6467861" cy="0"/>
          </a:xfrm>
          <a:prstGeom prst="line">
            <a:avLst/>
          </a:prstGeom>
          <a:ln w="19050" cap="flat">
            <a:solidFill>
              <a:srgbClr val="DBDCDE"/>
            </a:solidFill>
            <a:prstDash val="solid"/>
            <a:headEnd type="none" w="sm" len="sm"/>
            <a:tailEnd type="none" w="sm" len="sm"/>
          </a:ln>
        </p:spPr>
      </p:sp>
      <p:sp>
        <p:nvSpPr>
          <p:cNvPr id="11" name="AutoShape 11"/>
          <p:cNvSpPr/>
          <p:nvPr/>
        </p:nvSpPr>
        <p:spPr>
          <a:xfrm>
            <a:off x="9880439" y="2541072"/>
            <a:ext cx="8392879" cy="0"/>
          </a:xfrm>
          <a:prstGeom prst="line">
            <a:avLst/>
          </a:prstGeom>
          <a:ln w="19050" cap="flat">
            <a:solidFill>
              <a:srgbClr val="DBDCDE"/>
            </a:solidFill>
            <a:prstDash val="solid"/>
            <a:headEnd type="none" w="sm" len="sm"/>
            <a:tailEnd type="none" w="sm" len="sm"/>
          </a:ln>
        </p:spPr>
      </p:sp>
      <p:sp>
        <p:nvSpPr>
          <p:cNvPr id="12" name="AutoShape 12"/>
          <p:cNvSpPr/>
          <p:nvPr/>
        </p:nvSpPr>
        <p:spPr>
          <a:xfrm>
            <a:off x="10484288" y="4095158"/>
            <a:ext cx="8392879" cy="0"/>
          </a:xfrm>
          <a:prstGeom prst="line">
            <a:avLst/>
          </a:prstGeom>
          <a:ln w="19050" cap="flat">
            <a:solidFill>
              <a:srgbClr val="DBDCDE"/>
            </a:solidFill>
            <a:prstDash val="solid"/>
            <a:headEnd type="none" w="sm" len="sm"/>
            <a:tailEnd type="none" w="sm" len="sm"/>
          </a:ln>
        </p:spPr>
      </p:sp>
      <p:sp>
        <p:nvSpPr>
          <p:cNvPr id="13" name="AutoShape 13"/>
          <p:cNvSpPr/>
          <p:nvPr/>
        </p:nvSpPr>
        <p:spPr>
          <a:xfrm>
            <a:off x="9880439" y="5867958"/>
            <a:ext cx="8392879" cy="0"/>
          </a:xfrm>
          <a:prstGeom prst="line">
            <a:avLst/>
          </a:prstGeom>
          <a:ln w="19050" cap="flat">
            <a:solidFill>
              <a:srgbClr val="DBDCDE"/>
            </a:solidFill>
            <a:prstDash val="solid"/>
            <a:headEnd type="none" w="sm" len="sm"/>
            <a:tailEnd type="none" w="sm" len="sm"/>
          </a:ln>
        </p:spPr>
      </p:sp>
      <p:sp>
        <p:nvSpPr>
          <p:cNvPr id="14" name="AutoShape 14"/>
          <p:cNvSpPr/>
          <p:nvPr/>
        </p:nvSpPr>
        <p:spPr>
          <a:xfrm>
            <a:off x="9880439" y="7675802"/>
            <a:ext cx="8392879" cy="0"/>
          </a:xfrm>
          <a:prstGeom prst="line">
            <a:avLst/>
          </a:prstGeom>
          <a:ln w="19050" cap="flat">
            <a:solidFill>
              <a:srgbClr val="DBDCDE"/>
            </a:solidFill>
            <a:prstDash val="solid"/>
            <a:headEnd type="none" w="sm" len="sm"/>
            <a:tailEnd type="none" w="sm" len="sm"/>
          </a:ln>
        </p:spPr>
      </p:sp>
      <p:sp>
        <p:nvSpPr>
          <p:cNvPr id="15" name="Freeform 15"/>
          <p:cNvSpPr/>
          <p:nvPr/>
        </p:nvSpPr>
        <p:spPr>
          <a:xfrm>
            <a:off x="1136051" y="2533339"/>
            <a:ext cx="1340341" cy="1322705"/>
          </a:xfrm>
          <a:custGeom>
            <a:avLst/>
            <a:gdLst/>
            <a:ahLst/>
            <a:cxnLst/>
            <a:rect l="l" t="t" r="r" b="b"/>
            <a:pathLst>
              <a:path w="1340341" h="1322705">
                <a:moveTo>
                  <a:pt x="0" y="0"/>
                </a:moveTo>
                <a:lnTo>
                  <a:pt x="1340341" y="0"/>
                </a:lnTo>
                <a:lnTo>
                  <a:pt x="1340341" y="1322705"/>
                </a:lnTo>
                <a:lnTo>
                  <a:pt x="0" y="1322705"/>
                </a:lnTo>
                <a:lnTo>
                  <a:pt x="0" y="0"/>
                </a:lnTo>
                <a:close/>
              </a:path>
            </a:pathLst>
          </a:custGeom>
          <a:blipFill>
            <a:blip r:embed="rId9"/>
            <a:stretch>
              <a:fillRect/>
            </a:stretch>
          </a:blipFill>
        </p:spPr>
      </p:sp>
      <p:sp>
        <p:nvSpPr>
          <p:cNvPr id="16" name="Freeform 16"/>
          <p:cNvSpPr/>
          <p:nvPr/>
        </p:nvSpPr>
        <p:spPr>
          <a:xfrm>
            <a:off x="1140270" y="4285744"/>
            <a:ext cx="1461299" cy="1391714"/>
          </a:xfrm>
          <a:custGeom>
            <a:avLst/>
            <a:gdLst/>
            <a:ahLst/>
            <a:cxnLst/>
            <a:rect l="l" t="t" r="r" b="b"/>
            <a:pathLst>
              <a:path w="1461299" h="1391714">
                <a:moveTo>
                  <a:pt x="0" y="0"/>
                </a:moveTo>
                <a:lnTo>
                  <a:pt x="1461299" y="0"/>
                </a:lnTo>
                <a:lnTo>
                  <a:pt x="1461299" y="1391714"/>
                </a:lnTo>
                <a:lnTo>
                  <a:pt x="0" y="1391714"/>
                </a:lnTo>
                <a:lnTo>
                  <a:pt x="0" y="0"/>
                </a:lnTo>
                <a:close/>
              </a:path>
            </a:pathLst>
          </a:custGeom>
          <a:blipFill>
            <a:blip r:embed="rId10"/>
            <a:stretch>
              <a:fillRect/>
            </a:stretch>
          </a:blipFill>
        </p:spPr>
      </p:sp>
      <p:sp>
        <p:nvSpPr>
          <p:cNvPr id="17" name="Freeform 17"/>
          <p:cNvSpPr/>
          <p:nvPr/>
        </p:nvSpPr>
        <p:spPr>
          <a:xfrm>
            <a:off x="1136842" y="6150364"/>
            <a:ext cx="1468155" cy="1450677"/>
          </a:xfrm>
          <a:custGeom>
            <a:avLst/>
            <a:gdLst/>
            <a:ahLst/>
            <a:cxnLst/>
            <a:rect l="l" t="t" r="r" b="b"/>
            <a:pathLst>
              <a:path w="1468155" h="1450677">
                <a:moveTo>
                  <a:pt x="0" y="0"/>
                </a:moveTo>
                <a:lnTo>
                  <a:pt x="1468155" y="0"/>
                </a:lnTo>
                <a:lnTo>
                  <a:pt x="1468155" y="1450677"/>
                </a:lnTo>
                <a:lnTo>
                  <a:pt x="0" y="1450677"/>
                </a:lnTo>
                <a:lnTo>
                  <a:pt x="0" y="0"/>
                </a:lnTo>
                <a:close/>
              </a:path>
            </a:pathLst>
          </a:custGeom>
          <a:blipFill>
            <a:blip r:embed="rId11"/>
            <a:stretch>
              <a:fillRect/>
            </a:stretch>
          </a:blipFill>
        </p:spPr>
      </p:sp>
      <p:sp>
        <p:nvSpPr>
          <p:cNvPr id="18" name="Freeform 18"/>
          <p:cNvSpPr/>
          <p:nvPr/>
        </p:nvSpPr>
        <p:spPr>
          <a:xfrm>
            <a:off x="1028700" y="7959510"/>
            <a:ext cx="1775258" cy="1260690"/>
          </a:xfrm>
          <a:custGeom>
            <a:avLst/>
            <a:gdLst/>
            <a:ahLst/>
            <a:cxnLst/>
            <a:rect l="l" t="t" r="r" b="b"/>
            <a:pathLst>
              <a:path w="1775258" h="1260690">
                <a:moveTo>
                  <a:pt x="0" y="0"/>
                </a:moveTo>
                <a:lnTo>
                  <a:pt x="1775258" y="0"/>
                </a:lnTo>
                <a:lnTo>
                  <a:pt x="1775258" y="1260690"/>
                </a:lnTo>
                <a:lnTo>
                  <a:pt x="0" y="1260690"/>
                </a:lnTo>
                <a:lnTo>
                  <a:pt x="0" y="0"/>
                </a:lnTo>
                <a:close/>
              </a:path>
            </a:pathLst>
          </a:custGeom>
          <a:blipFill>
            <a:blip r:embed="rId12"/>
            <a:stretch>
              <a:fillRect/>
            </a:stretch>
          </a:blipFill>
        </p:spPr>
      </p:sp>
      <p:sp>
        <p:nvSpPr>
          <p:cNvPr id="19" name="TextBox 19"/>
          <p:cNvSpPr txBox="1"/>
          <p:nvPr/>
        </p:nvSpPr>
        <p:spPr>
          <a:xfrm>
            <a:off x="3422103" y="2739570"/>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Be kind to our environment </a:t>
            </a:r>
          </a:p>
        </p:txBody>
      </p:sp>
      <p:sp>
        <p:nvSpPr>
          <p:cNvPr id="20" name="TextBox 20"/>
          <p:cNvSpPr txBox="1"/>
          <p:nvPr/>
        </p:nvSpPr>
        <p:spPr>
          <a:xfrm>
            <a:off x="3422103" y="4403013"/>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Please report any spills or leaks</a:t>
            </a:r>
          </a:p>
        </p:txBody>
      </p:sp>
      <p:sp>
        <p:nvSpPr>
          <p:cNvPr id="21" name="TextBox 21"/>
          <p:cNvSpPr txBox="1"/>
          <p:nvPr/>
        </p:nvSpPr>
        <p:spPr>
          <a:xfrm>
            <a:off x="3422103" y="6067983"/>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We are a smoke and </a:t>
            </a:r>
            <a:r>
              <a:rPr lang="en-US" sz="2300" err="1">
                <a:solidFill>
                  <a:srgbClr val="1A1D1A"/>
                </a:solidFill>
                <a:latin typeface="Montserrat"/>
              </a:rPr>
              <a:t>vapefree</a:t>
            </a:r>
            <a:r>
              <a:rPr lang="en-US" sz="2300">
                <a:solidFill>
                  <a:srgbClr val="1A1D1A"/>
                </a:solidFill>
                <a:latin typeface="Montserrat"/>
              </a:rPr>
              <a:t> campus. </a:t>
            </a:r>
          </a:p>
        </p:txBody>
      </p:sp>
      <p:sp>
        <p:nvSpPr>
          <p:cNvPr id="22" name="TextBox 22"/>
          <p:cNvSpPr txBox="1"/>
          <p:nvPr/>
        </p:nvSpPr>
        <p:spPr>
          <a:xfrm>
            <a:off x="3422103" y="8012430"/>
            <a:ext cx="6154915" cy="732790"/>
          </a:xfrm>
          <a:prstGeom prst="rect">
            <a:avLst/>
          </a:prstGeom>
        </p:spPr>
        <p:txBody>
          <a:bodyPr lIns="0" tIns="0" rIns="0" bIns="0" rtlCol="0" anchor="t">
            <a:spAutoFit/>
          </a:bodyPr>
          <a:lstStyle/>
          <a:p>
            <a:pPr>
              <a:lnSpc>
                <a:spcPts val="2990"/>
              </a:lnSpc>
            </a:pPr>
            <a:r>
              <a:rPr lang="en-US" sz="2300">
                <a:solidFill>
                  <a:srgbClr val="1A1D1A"/>
                </a:solidFill>
                <a:latin typeface="Montserrat"/>
              </a:rPr>
              <a:t>Respect the college and others around you! </a:t>
            </a:r>
          </a:p>
        </p:txBody>
      </p:sp>
      <p:sp>
        <p:nvSpPr>
          <p:cNvPr id="23" name="TextBox 23"/>
          <p:cNvSpPr txBox="1"/>
          <p:nvPr/>
        </p:nvSpPr>
        <p:spPr>
          <a:xfrm>
            <a:off x="10504788" y="2691945"/>
            <a:ext cx="7070265" cy="417195"/>
          </a:xfrm>
          <a:prstGeom prst="rect">
            <a:avLst/>
          </a:prstGeom>
        </p:spPr>
        <p:txBody>
          <a:bodyPr lIns="0" tIns="0" rIns="0" bIns="0" rtlCol="0" anchor="t">
            <a:spAutoFit/>
          </a:bodyPr>
          <a:lstStyle/>
          <a:p>
            <a:pPr>
              <a:lnSpc>
                <a:spcPts val="3450"/>
              </a:lnSpc>
            </a:pPr>
            <a:r>
              <a:rPr lang="en-US" sz="2300">
                <a:solidFill>
                  <a:srgbClr val="FFFFFF"/>
                </a:solidFill>
                <a:latin typeface="Montserrat"/>
              </a:rPr>
              <a:t>put your own rubbish in the bin please</a:t>
            </a:r>
          </a:p>
        </p:txBody>
      </p:sp>
      <p:sp>
        <p:nvSpPr>
          <p:cNvPr id="24" name="TextBox 24"/>
          <p:cNvSpPr txBox="1"/>
          <p:nvPr/>
        </p:nvSpPr>
        <p:spPr>
          <a:xfrm>
            <a:off x="10504788" y="4355388"/>
            <a:ext cx="7070265" cy="855345"/>
          </a:xfrm>
          <a:prstGeom prst="rect">
            <a:avLst/>
          </a:prstGeom>
        </p:spPr>
        <p:txBody>
          <a:bodyPr lIns="0" tIns="0" rIns="0" bIns="0" rtlCol="0" anchor="t">
            <a:spAutoFit/>
          </a:bodyPr>
          <a:lstStyle/>
          <a:p>
            <a:pPr>
              <a:lnSpc>
                <a:spcPts val="3450"/>
              </a:lnSpc>
            </a:pPr>
            <a:r>
              <a:rPr lang="en-US" sz="2300">
                <a:solidFill>
                  <a:srgbClr val="FFFFFF"/>
                </a:solidFill>
                <a:latin typeface="Montserrat"/>
              </a:rPr>
              <a:t>Please report any spills or leaks (HAZARDS!) to any staff member</a:t>
            </a:r>
          </a:p>
        </p:txBody>
      </p:sp>
      <p:sp>
        <p:nvSpPr>
          <p:cNvPr id="25" name="TextBox 25"/>
          <p:cNvSpPr txBox="1"/>
          <p:nvPr/>
        </p:nvSpPr>
        <p:spPr>
          <a:xfrm>
            <a:off x="10504788" y="6020358"/>
            <a:ext cx="7070265" cy="1756058"/>
          </a:xfrm>
          <a:prstGeom prst="rect">
            <a:avLst/>
          </a:prstGeom>
        </p:spPr>
        <p:txBody>
          <a:bodyPr lIns="0" tIns="0" rIns="0" bIns="0" rtlCol="0" anchor="t">
            <a:spAutoFit/>
          </a:bodyPr>
          <a:lstStyle/>
          <a:p>
            <a:pPr>
              <a:lnSpc>
                <a:spcPts val="3450"/>
              </a:lnSpc>
            </a:pPr>
            <a:r>
              <a:rPr lang="en-US" sz="2300">
                <a:solidFill>
                  <a:srgbClr val="FFFFFF"/>
                </a:solidFill>
                <a:latin typeface="Montserrat"/>
              </a:rPr>
              <a:t>No smoking and vaping inside the premises – if you would like to smoke or vape outside please do not do so directly outside the front of the building</a:t>
            </a:r>
          </a:p>
        </p:txBody>
      </p:sp>
      <p:sp>
        <p:nvSpPr>
          <p:cNvPr id="26" name="TextBox 26"/>
          <p:cNvSpPr txBox="1"/>
          <p:nvPr/>
        </p:nvSpPr>
        <p:spPr>
          <a:xfrm>
            <a:off x="10504788" y="7964805"/>
            <a:ext cx="7070265" cy="1731645"/>
          </a:xfrm>
          <a:prstGeom prst="rect">
            <a:avLst/>
          </a:prstGeom>
        </p:spPr>
        <p:txBody>
          <a:bodyPr lIns="0" tIns="0" rIns="0" bIns="0" rtlCol="0" anchor="t">
            <a:spAutoFit/>
          </a:bodyPr>
          <a:lstStyle/>
          <a:p>
            <a:pPr>
              <a:lnSpc>
                <a:spcPts val="3450"/>
              </a:lnSpc>
            </a:pPr>
            <a:r>
              <a:rPr lang="en-US" sz="2300">
                <a:solidFill>
                  <a:srgbClr val="FFFFFF"/>
                </a:solidFill>
                <a:latin typeface="Montserrat"/>
              </a:rPr>
              <a:t>Respect the college and others around you! We have a ZERO tolerance policy surrounding bullying or harassment. In Australia, bullying is a criminal offence. </a:t>
            </a:r>
          </a:p>
        </p:txBody>
      </p:sp>
      <p:sp>
        <p:nvSpPr>
          <p:cNvPr id="27" name="TextBox 27"/>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General Rules</a:t>
            </a:r>
          </a:p>
        </p:txBody>
      </p:sp>
      <p:sp>
        <p:nvSpPr>
          <p:cNvPr id="28" name="TextBox 28"/>
          <p:cNvSpPr txBox="1"/>
          <p:nvPr/>
        </p:nvSpPr>
        <p:spPr>
          <a:xfrm>
            <a:off x="10640750" y="573016"/>
            <a:ext cx="7070265" cy="1293495"/>
          </a:xfrm>
          <a:prstGeom prst="rect">
            <a:avLst/>
          </a:prstGeom>
        </p:spPr>
        <p:txBody>
          <a:bodyPr lIns="0" tIns="0" rIns="0" bIns="0" rtlCol="0" anchor="t">
            <a:spAutoFit/>
          </a:bodyPr>
          <a:lstStyle/>
          <a:p>
            <a:pPr>
              <a:lnSpc>
                <a:spcPts val="3450"/>
              </a:lnSpc>
            </a:pPr>
            <a:r>
              <a:rPr lang="en-US" sz="2300">
                <a:solidFill>
                  <a:srgbClr val="FFFFFF"/>
                </a:solidFill>
                <a:latin typeface="Montserrat"/>
              </a:rPr>
              <a:t>Please see the PP79 Student Rules Policy for more information. Available via any staff member or www.scei.edu.au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Classroom Expectations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t="54" b="54"/>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54673" y="1671678"/>
            <a:ext cx="8303712" cy="78657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It is expected that all students and staff will be respectful of each other. Campus is a simulated work environment. It is expected that students will always dress and behave in a professional manner. </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This means: </a:t>
            </a:r>
          </a:p>
          <a:p>
            <a:pPr marL="496571" lvl="1" indent="-248285">
              <a:lnSpc>
                <a:spcPts val="3450"/>
              </a:lnSpc>
              <a:buFont typeface="Arial"/>
              <a:buChar char="•"/>
            </a:pPr>
            <a:r>
              <a:rPr lang="en-US" sz="2300">
                <a:solidFill>
                  <a:srgbClr val="F9CA06"/>
                </a:solidFill>
                <a:latin typeface="Montserrat"/>
              </a:rPr>
              <a:t>Punctuality </a:t>
            </a:r>
          </a:p>
          <a:p>
            <a:pPr marL="496571" lvl="1" indent="-248285">
              <a:lnSpc>
                <a:spcPts val="3450"/>
              </a:lnSpc>
              <a:buFont typeface="Arial"/>
              <a:buChar char="•"/>
            </a:pPr>
            <a:r>
              <a:rPr lang="en-US" sz="2300">
                <a:solidFill>
                  <a:srgbClr val="F9CA06"/>
                </a:solidFill>
                <a:latin typeface="Montserrat"/>
              </a:rPr>
              <a:t>No food (including sweets) or drink to be consumed in the classroom (water is allowed) or the skill lab </a:t>
            </a:r>
          </a:p>
          <a:p>
            <a:pPr marL="496571" lvl="1" indent="-248285">
              <a:lnSpc>
                <a:spcPts val="3450"/>
              </a:lnSpc>
              <a:buFont typeface="Arial"/>
              <a:buChar char="•"/>
            </a:pPr>
            <a:r>
              <a:rPr lang="en-US" sz="2300">
                <a:solidFill>
                  <a:srgbClr val="F9CA06"/>
                </a:solidFill>
                <a:latin typeface="Montserrat"/>
              </a:rPr>
              <a:t>Mobile phones turned off or on silent and NOT answered or accessed during class time </a:t>
            </a:r>
          </a:p>
          <a:p>
            <a:pPr marL="496571" lvl="1" indent="-248285">
              <a:lnSpc>
                <a:spcPts val="3450"/>
              </a:lnSpc>
              <a:buFont typeface="Arial"/>
              <a:buChar char="•"/>
            </a:pPr>
            <a:r>
              <a:rPr lang="en-US" sz="2300">
                <a:solidFill>
                  <a:srgbClr val="F9CA06"/>
                </a:solidFill>
                <a:latin typeface="Montserrat"/>
              </a:rPr>
              <a:t>Allowing opportunity for others to speak </a:t>
            </a:r>
          </a:p>
          <a:p>
            <a:pPr marL="496571" lvl="1" indent="-248285">
              <a:lnSpc>
                <a:spcPts val="3450"/>
              </a:lnSpc>
              <a:buFont typeface="Arial"/>
              <a:buChar char="•"/>
            </a:pPr>
            <a:r>
              <a:rPr lang="en-US" sz="2300">
                <a:solidFill>
                  <a:srgbClr val="F9CA06"/>
                </a:solidFill>
                <a:latin typeface="Montserrat"/>
              </a:rPr>
              <a:t>Only leaving the classroom when the session is complete or as per trainer’s instruction </a:t>
            </a:r>
          </a:p>
          <a:p>
            <a:pPr marL="496571" lvl="1" indent="-248285">
              <a:lnSpc>
                <a:spcPts val="3450"/>
              </a:lnSpc>
              <a:buFont typeface="Arial"/>
              <a:buChar char="•"/>
            </a:pPr>
            <a:r>
              <a:rPr lang="en-US" sz="2300">
                <a:solidFill>
                  <a:srgbClr val="F9CA06"/>
                </a:solidFill>
                <a:latin typeface="Montserrat"/>
              </a:rPr>
              <a:t>Remain attentive and alert at all times </a:t>
            </a:r>
          </a:p>
          <a:p>
            <a:pPr marL="496571" lvl="1" indent="-248285">
              <a:lnSpc>
                <a:spcPts val="3450"/>
              </a:lnSpc>
              <a:buFont typeface="Arial"/>
              <a:buChar char="•"/>
            </a:pPr>
            <a:r>
              <a:rPr lang="en-US" sz="2300">
                <a:solidFill>
                  <a:srgbClr val="F9CA06"/>
                </a:solidFill>
                <a:latin typeface="Montserrat"/>
              </a:rPr>
              <a:t>Appropriate and clean clothing, SCEI prescribe uniform is compulsory for all skill lab session. </a:t>
            </a:r>
          </a:p>
          <a:p>
            <a:pPr marL="496571" lvl="1" indent="-248285">
              <a:lnSpc>
                <a:spcPts val="3450"/>
              </a:lnSpc>
              <a:buFont typeface="Arial"/>
              <a:buChar char="•"/>
            </a:pPr>
            <a:r>
              <a:rPr lang="en-US" sz="2300">
                <a:solidFill>
                  <a:srgbClr val="F9CA06"/>
                </a:solidFill>
                <a:latin typeface="Montserrat"/>
              </a:rPr>
              <a:t>Personal hygiene attended to daily</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877353" y="3040380"/>
            <a:ext cx="9179345" cy="5298758"/>
          </a:xfrm>
          <a:prstGeom prst="rect">
            <a:avLst/>
          </a:prstGeom>
        </p:spPr>
        <p:txBody>
          <a:bodyPr lIns="0" tIns="0" rIns="0" bIns="0" rtlCol="0" anchor="t">
            <a:spAutoFit/>
          </a:bodyPr>
          <a:lstStyle/>
          <a:p>
            <a:pPr>
              <a:lnSpc>
                <a:spcPts val="3150"/>
              </a:lnSpc>
            </a:pPr>
            <a:r>
              <a:rPr lang="en-US" sz="2100">
                <a:solidFill>
                  <a:srgbClr val="1A1464"/>
                </a:solidFill>
                <a:latin typeface="Montserrat Bold"/>
              </a:rPr>
              <a:t>Parking: </a:t>
            </a:r>
            <a:r>
              <a:rPr lang="en-US" sz="2100">
                <a:solidFill>
                  <a:srgbClr val="1A1D1A"/>
                </a:solidFill>
                <a:latin typeface="Montserrat"/>
              </a:rPr>
              <a:t>Parking at all campuses is street parking only (LIMITED). Ensure you lock your car, hide any valuables, and observe all parking signs. </a:t>
            </a:r>
          </a:p>
          <a:p>
            <a:pPr>
              <a:lnSpc>
                <a:spcPts val="3150"/>
              </a:lnSpc>
            </a:pPr>
            <a:endParaRPr lang="en-US" sz="2100">
              <a:solidFill>
                <a:srgbClr val="1A1D1A"/>
              </a:solidFill>
              <a:latin typeface="Montserrat"/>
            </a:endParaRPr>
          </a:p>
          <a:p>
            <a:pPr>
              <a:lnSpc>
                <a:spcPts val="3150"/>
              </a:lnSpc>
            </a:pPr>
            <a:endParaRPr lang="en-US" sz="2100">
              <a:solidFill>
                <a:srgbClr val="1A1D1A"/>
              </a:solidFill>
              <a:latin typeface="Montserrat"/>
            </a:endParaRPr>
          </a:p>
          <a:p>
            <a:pPr>
              <a:lnSpc>
                <a:spcPts val="3150"/>
              </a:lnSpc>
            </a:pPr>
            <a:r>
              <a:rPr lang="en-US" sz="2100">
                <a:solidFill>
                  <a:srgbClr val="1B1464"/>
                </a:solidFill>
                <a:latin typeface="Montserrat Bold"/>
              </a:rPr>
              <a:t>Adelaide campus is close in proximity to public transport.</a:t>
            </a:r>
          </a:p>
          <a:p>
            <a:pPr>
              <a:lnSpc>
                <a:spcPts val="3150"/>
              </a:lnSpc>
            </a:pPr>
            <a:endParaRPr lang="en-US" sz="2100">
              <a:solidFill>
                <a:srgbClr val="1B1464"/>
              </a:solidFill>
              <a:latin typeface="Montserrat Bold"/>
            </a:endParaRPr>
          </a:p>
          <a:p>
            <a:pPr marL="453390" lvl="1" indent="-226695">
              <a:lnSpc>
                <a:spcPts val="3150"/>
              </a:lnSpc>
              <a:buFont typeface="Arial"/>
              <a:buChar char="•"/>
            </a:pPr>
            <a:r>
              <a:rPr lang="en-US" sz="2100">
                <a:solidFill>
                  <a:srgbClr val="1A1D1A"/>
                </a:solidFill>
                <a:latin typeface="Montserrat"/>
              </a:rPr>
              <a:t> 1-minute walk to Tram stop (Adelaide entertainment center to Glenelg) </a:t>
            </a:r>
          </a:p>
          <a:p>
            <a:pPr>
              <a:lnSpc>
                <a:spcPts val="3150"/>
              </a:lnSpc>
            </a:pPr>
            <a:endParaRPr lang="en-US" sz="2100">
              <a:solidFill>
                <a:srgbClr val="1A1D1A"/>
              </a:solidFill>
              <a:latin typeface="Montserrat"/>
            </a:endParaRPr>
          </a:p>
          <a:p>
            <a:pPr marL="453390" lvl="1" indent="-226695">
              <a:lnSpc>
                <a:spcPts val="3150"/>
              </a:lnSpc>
              <a:buFont typeface="Arial"/>
              <a:buChar char="•"/>
            </a:pPr>
            <a:r>
              <a:rPr lang="en-US" sz="2100">
                <a:solidFill>
                  <a:srgbClr val="1A1D1A"/>
                </a:solidFill>
                <a:latin typeface="Montserrat"/>
              </a:rPr>
              <a:t>5-minute walk to a lot of bus stops</a:t>
            </a:r>
          </a:p>
          <a:p>
            <a:pPr>
              <a:lnSpc>
                <a:spcPts val="3150"/>
              </a:lnSpc>
            </a:pPr>
            <a:endParaRPr lang="en-US" sz="2100">
              <a:solidFill>
                <a:srgbClr val="1A1D1A"/>
              </a:solidFill>
              <a:latin typeface="Montserrat"/>
            </a:endParaRPr>
          </a:p>
          <a:p>
            <a:pPr marL="453390" lvl="1" indent="-226695">
              <a:lnSpc>
                <a:spcPts val="3150"/>
              </a:lnSpc>
              <a:buFont typeface="Arial"/>
              <a:buChar char="•"/>
            </a:pPr>
            <a:r>
              <a:rPr lang="en-US" sz="2100">
                <a:solidFill>
                  <a:srgbClr val="1A1D1A"/>
                </a:solidFill>
                <a:latin typeface="Montserrat"/>
              </a:rPr>
              <a:t>10-minute walk to main train</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Parking and Public Transport</a:t>
            </a:r>
          </a:p>
        </p:txBody>
      </p:sp>
      <p:pic>
        <p:nvPicPr>
          <p:cNvPr id="16" name="Picture 15">
            <a:extLst>
              <a:ext uri="{FF2B5EF4-FFF2-40B4-BE49-F238E27FC236}">
                <a16:creationId xmlns:a16="http://schemas.microsoft.com/office/drawing/2014/main" id="{ABC52642-9D8E-C5D1-3F4F-0355128AC773}"/>
              </a:ext>
            </a:extLst>
          </p:cNvPr>
          <p:cNvPicPr>
            <a:picLocks noChangeAspect="1"/>
          </p:cNvPicPr>
          <p:nvPr/>
        </p:nvPicPr>
        <p:blipFill>
          <a:blip r:embed="rId5"/>
          <a:stretch>
            <a:fillRect/>
          </a:stretch>
        </p:blipFill>
        <p:spPr>
          <a:xfrm>
            <a:off x="10486315" y="4495792"/>
            <a:ext cx="7660242" cy="4517579"/>
          </a:xfrm>
          <a:prstGeom prst="rect">
            <a:avLst/>
          </a:prstGeom>
        </p:spPr>
      </p:pic>
      <p:pic>
        <p:nvPicPr>
          <p:cNvPr id="14" name="Picture 13" descr="Office building clipart tower pictures on Cliparts Pub 2020! 🔝">
            <a:extLst>
              <a:ext uri="{FF2B5EF4-FFF2-40B4-BE49-F238E27FC236}">
                <a16:creationId xmlns:a16="http://schemas.microsoft.com/office/drawing/2014/main" id="{06D5C70D-A731-DB89-E53A-0DFFE30D3A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756061" y="7029835"/>
            <a:ext cx="238125" cy="3765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877353" y="3596998"/>
            <a:ext cx="3444962" cy="1152951"/>
          </a:xfrm>
          <a:custGeom>
            <a:avLst/>
            <a:gdLst/>
            <a:ahLst/>
            <a:cxnLst/>
            <a:rect l="l" t="t" r="r" b="b"/>
            <a:pathLst>
              <a:path w="3444962" h="1152951">
                <a:moveTo>
                  <a:pt x="0" y="0"/>
                </a:moveTo>
                <a:lnTo>
                  <a:pt x="3444962" y="0"/>
                </a:lnTo>
                <a:lnTo>
                  <a:pt x="3444962" y="1152951"/>
                </a:lnTo>
                <a:lnTo>
                  <a:pt x="0" y="1152951"/>
                </a:lnTo>
                <a:lnTo>
                  <a:pt x="0" y="0"/>
                </a:lnTo>
                <a:close/>
              </a:path>
            </a:pathLst>
          </a:custGeom>
          <a:blipFill>
            <a:blip r:embed="rId5"/>
            <a:stretch>
              <a:fillRect/>
            </a:stretch>
          </a:blipFill>
        </p:spPr>
      </p:sp>
      <p:sp>
        <p:nvSpPr>
          <p:cNvPr id="10" name="TextBox 10"/>
          <p:cNvSpPr txBox="1"/>
          <p:nvPr/>
        </p:nvSpPr>
        <p:spPr>
          <a:xfrm>
            <a:off x="1877353" y="3030855"/>
            <a:ext cx="5764621" cy="7077900"/>
          </a:xfrm>
          <a:prstGeom prst="rect">
            <a:avLst/>
          </a:prstGeom>
        </p:spPr>
        <p:txBody>
          <a:bodyPr lIns="0" tIns="0" rIns="0" bIns="0" rtlCol="0" anchor="t">
            <a:spAutoFit/>
          </a:bodyPr>
          <a:lstStyle/>
          <a:p>
            <a:pPr>
              <a:lnSpc>
                <a:spcPts val="3749"/>
              </a:lnSpc>
            </a:pPr>
            <a:r>
              <a:rPr lang="en-US" sz="2499">
                <a:solidFill>
                  <a:srgbClr val="E73A4E"/>
                </a:solidFill>
                <a:latin typeface="Montserrat Bold"/>
              </a:rPr>
              <a:t>www.adelaidemetro.com.au</a:t>
            </a: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r>
              <a:rPr lang="en-US" sz="2499">
                <a:solidFill>
                  <a:srgbClr val="1A1D1A"/>
                </a:solidFill>
                <a:latin typeface="Montserrat"/>
              </a:rPr>
              <a:t>A good tip is to use the above website or mobile app to plan your journey with public transport in Adelaide.</a:t>
            </a:r>
          </a:p>
          <a:p>
            <a:pPr>
              <a:lnSpc>
                <a:spcPts val="3749"/>
              </a:lnSpc>
            </a:pPr>
            <a:endParaRPr lang="en-US" sz="2499">
              <a:solidFill>
                <a:srgbClr val="1A1D1A"/>
              </a:solidFill>
              <a:latin typeface="Montserrat"/>
            </a:endParaRPr>
          </a:p>
          <a:p>
            <a:pPr>
              <a:lnSpc>
                <a:spcPts val="3749"/>
              </a:lnSpc>
            </a:pPr>
            <a:r>
              <a:rPr lang="en-US" sz="2499">
                <a:solidFill>
                  <a:srgbClr val="1A1D1A"/>
                </a:solidFill>
                <a:latin typeface="Montserrat"/>
              </a:rPr>
              <a:t>Enter any address/stop/station you wish to depart from and your destination, and the adelaideMetro will inform you on how to get there the most efficient way. </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Public Transport</a:t>
            </a:r>
          </a:p>
        </p:txBody>
      </p:sp>
      <p:pic>
        <p:nvPicPr>
          <p:cNvPr id="13" name="Picture 12">
            <a:extLst>
              <a:ext uri="{FF2B5EF4-FFF2-40B4-BE49-F238E27FC236}">
                <a16:creationId xmlns:a16="http://schemas.microsoft.com/office/drawing/2014/main" id="{1EE43F72-C712-F4DB-D82F-20935789894A}"/>
              </a:ext>
            </a:extLst>
          </p:cNvPr>
          <p:cNvPicPr>
            <a:picLocks noChangeAspect="1"/>
          </p:cNvPicPr>
          <p:nvPr/>
        </p:nvPicPr>
        <p:blipFill>
          <a:blip r:embed="rId6"/>
          <a:stretch>
            <a:fillRect/>
          </a:stretch>
        </p:blipFill>
        <p:spPr>
          <a:xfrm>
            <a:off x="1697908" y="3551315"/>
            <a:ext cx="5212343" cy="1847526"/>
          </a:xfrm>
          <a:prstGeom prst="rect">
            <a:avLst/>
          </a:prstGeom>
        </p:spPr>
      </p:pic>
      <p:pic>
        <p:nvPicPr>
          <p:cNvPr id="15" name="Picture 14">
            <a:extLst>
              <a:ext uri="{FF2B5EF4-FFF2-40B4-BE49-F238E27FC236}">
                <a16:creationId xmlns:a16="http://schemas.microsoft.com/office/drawing/2014/main" id="{3C57544F-D90F-926D-A836-098DF598E6AD}"/>
              </a:ext>
            </a:extLst>
          </p:cNvPr>
          <p:cNvPicPr>
            <a:picLocks noChangeAspect="1"/>
          </p:cNvPicPr>
          <p:nvPr/>
        </p:nvPicPr>
        <p:blipFill>
          <a:blip r:embed="rId7"/>
          <a:stretch>
            <a:fillRect/>
          </a:stretch>
        </p:blipFill>
        <p:spPr>
          <a:xfrm>
            <a:off x="7821419" y="3666214"/>
            <a:ext cx="10201275" cy="60102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877353" y="3191648"/>
            <a:ext cx="9522524" cy="5821465"/>
          </a:xfrm>
          <a:prstGeom prst="rect">
            <a:avLst/>
          </a:prstGeom>
        </p:spPr>
        <p:txBody>
          <a:bodyPr lIns="0" tIns="0" rIns="0" bIns="0" rtlCol="0" anchor="t">
            <a:spAutoFit/>
          </a:bodyPr>
          <a:lstStyle/>
          <a:p>
            <a:pPr>
              <a:lnSpc>
                <a:spcPts val="2400"/>
              </a:lnSpc>
            </a:pPr>
            <a:r>
              <a:rPr lang="en-US" sz="1600">
                <a:solidFill>
                  <a:srgbClr val="1A1D1A"/>
                </a:solidFill>
                <a:latin typeface="Montserrat Classic Bold"/>
              </a:rPr>
              <a:t>In general, Adelaide is fairly safe (low pickpocketing and theft) but dangers do exist. See the below tips on safety:</a:t>
            </a:r>
          </a:p>
          <a:p>
            <a:pPr>
              <a:lnSpc>
                <a:spcPts val="2400"/>
              </a:lnSpc>
            </a:pPr>
            <a:endParaRPr lang="en-US" sz="1600">
              <a:solidFill>
                <a:srgbClr val="1A1D1A"/>
              </a:solidFill>
              <a:latin typeface="Montserrat Classic Bold"/>
            </a:endParaRPr>
          </a:p>
          <a:p>
            <a:pPr marL="345440" lvl="1" indent="-172720">
              <a:lnSpc>
                <a:spcPts val="2400"/>
              </a:lnSpc>
              <a:buFont typeface="Arial"/>
              <a:buChar char="•"/>
            </a:pPr>
            <a:r>
              <a:rPr lang="en-US" sz="1600">
                <a:solidFill>
                  <a:srgbClr val="1A1D1A"/>
                </a:solidFill>
                <a:latin typeface="Montserrat"/>
              </a:rPr>
              <a:t>Looking down at your phone can prevent you from being aware of your surroundings, remember to stay aware and LOOK UP!</a:t>
            </a:r>
          </a:p>
          <a:p>
            <a:pPr>
              <a:lnSpc>
                <a:spcPts val="2400"/>
              </a:lnSpc>
            </a:pPr>
            <a:endParaRPr lang="en-US" sz="1600">
              <a:solidFill>
                <a:srgbClr val="1A1D1A"/>
              </a:solidFill>
              <a:latin typeface="Montserrat"/>
            </a:endParaRPr>
          </a:p>
          <a:p>
            <a:pPr marL="345440" lvl="1" indent="-172720">
              <a:lnSpc>
                <a:spcPts val="2400"/>
              </a:lnSpc>
              <a:buFont typeface="Arial"/>
              <a:buChar char="•"/>
            </a:pPr>
            <a:r>
              <a:rPr lang="en-US" sz="1600">
                <a:solidFill>
                  <a:srgbClr val="1A1D1A"/>
                </a:solidFill>
                <a:latin typeface="Montserrat"/>
              </a:rPr>
              <a:t>Look up at the cars and trams when crossing the road – no headphones!</a:t>
            </a:r>
          </a:p>
          <a:p>
            <a:pPr>
              <a:lnSpc>
                <a:spcPts val="2400"/>
              </a:lnSpc>
            </a:pPr>
            <a:endParaRPr lang="en-US" sz="1600">
              <a:solidFill>
                <a:srgbClr val="1A1D1A"/>
              </a:solidFill>
              <a:latin typeface="Montserrat"/>
            </a:endParaRPr>
          </a:p>
          <a:p>
            <a:pPr marL="345440" lvl="1" indent="-172720">
              <a:lnSpc>
                <a:spcPts val="2400"/>
              </a:lnSpc>
              <a:buFont typeface="Arial"/>
              <a:buChar char="•"/>
            </a:pPr>
            <a:r>
              <a:rPr lang="en-US" sz="1600">
                <a:solidFill>
                  <a:srgbClr val="1A1D1A"/>
                </a:solidFill>
                <a:latin typeface="Montserrat"/>
              </a:rPr>
              <a:t>Ensure you are aware of your surroundings on public transport. If you feel uncomfortable, stand up and move to another seat or carriage. The safest place to sit is in the first carriage or further up the tram (near the conductor) as there is more surveillance in these areas. </a:t>
            </a:r>
          </a:p>
          <a:p>
            <a:pPr marL="172720" lvl="1">
              <a:lnSpc>
                <a:spcPts val="2400"/>
              </a:lnSpc>
            </a:pPr>
            <a:endParaRPr lang="en-US" sz="1600">
              <a:solidFill>
                <a:srgbClr val="1A1D1A"/>
              </a:solidFill>
              <a:latin typeface="Montserrat"/>
            </a:endParaRPr>
          </a:p>
          <a:p>
            <a:pPr marL="345440" lvl="1" indent="-172720">
              <a:lnSpc>
                <a:spcPts val="2400"/>
              </a:lnSpc>
              <a:buFont typeface="Arial"/>
              <a:buChar char="•"/>
            </a:pPr>
            <a:r>
              <a:rPr lang="en-US" sz="1600">
                <a:solidFill>
                  <a:srgbClr val="1A1D1A"/>
                </a:solidFill>
                <a:latin typeface="Montserrat"/>
              </a:rPr>
              <a:t>Conceal large sums of money and highly valuable items on public transport (preferably, do not carry these with you at all).</a:t>
            </a:r>
          </a:p>
          <a:p>
            <a:pPr>
              <a:lnSpc>
                <a:spcPts val="2400"/>
              </a:lnSpc>
            </a:pPr>
            <a:endParaRPr lang="en-US" sz="1600">
              <a:solidFill>
                <a:srgbClr val="1A1D1A"/>
              </a:solidFill>
              <a:latin typeface="Montserrat"/>
            </a:endParaRPr>
          </a:p>
          <a:p>
            <a:pPr marL="345440" lvl="1" indent="-172720">
              <a:lnSpc>
                <a:spcPts val="2400"/>
              </a:lnSpc>
              <a:buFont typeface="Arial"/>
              <a:buChar char="•"/>
            </a:pPr>
            <a:r>
              <a:rPr lang="en-US" sz="1600">
                <a:solidFill>
                  <a:srgbClr val="1A1D1A"/>
                </a:solidFill>
                <a:latin typeface="Montserrat"/>
              </a:rPr>
              <a:t>Do not leave belongings sitting around, keep them on you at all times when in public.</a:t>
            </a:r>
          </a:p>
          <a:p>
            <a:pPr>
              <a:lnSpc>
                <a:spcPts val="2400"/>
              </a:lnSpc>
            </a:pPr>
            <a:endParaRPr lang="en-US" sz="1600">
              <a:solidFill>
                <a:srgbClr val="1A1D1A"/>
              </a:solidFill>
              <a:latin typeface="Montserrat"/>
            </a:endParaRPr>
          </a:p>
          <a:p>
            <a:pPr marL="345440" lvl="1" indent="-172720">
              <a:lnSpc>
                <a:spcPts val="2400"/>
              </a:lnSpc>
              <a:buFont typeface="Arial"/>
              <a:buChar char="•"/>
            </a:pPr>
            <a:r>
              <a:rPr lang="en-US" sz="1600">
                <a:solidFill>
                  <a:srgbClr val="1A1D1A"/>
                </a:solidFill>
                <a:latin typeface="Montserrat"/>
              </a:rPr>
              <a:t>If you are feeling unsure, ask someone around you for help.</a:t>
            </a:r>
          </a:p>
        </p:txBody>
      </p:sp>
      <p:sp>
        <p:nvSpPr>
          <p:cNvPr id="9" name="Freeform 9"/>
          <p:cNvSpPr/>
          <p:nvPr/>
        </p:nvSpPr>
        <p:spPr>
          <a:xfrm>
            <a:off x="13115768" y="4110471"/>
            <a:ext cx="2866024" cy="3448014"/>
          </a:xfrm>
          <a:custGeom>
            <a:avLst/>
            <a:gdLst/>
            <a:ahLst/>
            <a:cxnLst/>
            <a:rect l="l" t="t" r="r" b="b"/>
            <a:pathLst>
              <a:path w="2866024" h="3448014">
                <a:moveTo>
                  <a:pt x="0" y="0"/>
                </a:moveTo>
                <a:lnTo>
                  <a:pt x="2866024" y="0"/>
                </a:lnTo>
                <a:lnTo>
                  <a:pt x="2866024" y="3448014"/>
                </a:lnTo>
                <a:lnTo>
                  <a:pt x="0" y="3448014"/>
                </a:lnTo>
                <a:lnTo>
                  <a:pt x="0" y="0"/>
                </a:lnTo>
                <a:close/>
              </a:path>
            </a:pathLst>
          </a:custGeom>
          <a:blipFill>
            <a:blip r:embed="rId5"/>
            <a:stretch>
              <a:fillRect/>
            </a:stretch>
          </a:blipFill>
        </p:spPr>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Student Safety</a:t>
            </a:r>
          </a:p>
        </p:txBody>
      </p:sp>
      <p:sp>
        <p:nvSpPr>
          <p:cNvPr id="11" name="TextBox 11"/>
          <p:cNvSpPr txBox="1"/>
          <p:nvPr/>
        </p:nvSpPr>
        <p:spPr>
          <a:xfrm>
            <a:off x="12504217" y="7793513"/>
            <a:ext cx="4089126" cy="914400"/>
          </a:xfrm>
          <a:prstGeom prst="rect">
            <a:avLst/>
          </a:prstGeom>
        </p:spPr>
        <p:txBody>
          <a:bodyPr lIns="0" tIns="0" rIns="0" bIns="0" rtlCol="0" anchor="t">
            <a:spAutoFit/>
          </a:bodyPr>
          <a:lstStyle/>
          <a:p>
            <a:pPr algn="ctr">
              <a:lnSpc>
                <a:spcPts val="3749"/>
              </a:lnSpc>
            </a:pPr>
            <a:r>
              <a:rPr lang="en-US" sz="2499">
                <a:solidFill>
                  <a:srgbClr val="E73A4E"/>
                </a:solidFill>
                <a:latin typeface="Montserrat Classic Bold"/>
              </a:rPr>
              <a:t>In case of an emergency dial 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AutoShape 8"/>
          <p:cNvSpPr/>
          <p:nvPr/>
        </p:nvSpPr>
        <p:spPr>
          <a:xfrm>
            <a:off x="3422103" y="5615366"/>
            <a:ext cx="6467861" cy="0"/>
          </a:xfrm>
          <a:prstGeom prst="line">
            <a:avLst/>
          </a:prstGeom>
          <a:ln w="19050" cap="flat">
            <a:solidFill>
              <a:srgbClr val="DBDCDE"/>
            </a:solidFill>
            <a:prstDash val="solid"/>
            <a:headEnd type="none" w="sm" len="sm"/>
            <a:tailEnd type="none" w="sm" len="sm"/>
          </a:ln>
        </p:spPr>
      </p:sp>
      <p:sp>
        <p:nvSpPr>
          <p:cNvPr id="9" name="Freeform 9"/>
          <p:cNvSpPr/>
          <p:nvPr/>
        </p:nvSpPr>
        <p:spPr>
          <a:xfrm>
            <a:off x="1790605" y="4038479"/>
            <a:ext cx="1279073" cy="805816"/>
          </a:xfrm>
          <a:custGeom>
            <a:avLst/>
            <a:gdLst/>
            <a:ahLst/>
            <a:cxnLst/>
            <a:rect l="l" t="t" r="r" b="b"/>
            <a:pathLst>
              <a:path w="1279073" h="805816">
                <a:moveTo>
                  <a:pt x="0" y="0"/>
                </a:moveTo>
                <a:lnTo>
                  <a:pt x="1279073" y="0"/>
                </a:lnTo>
                <a:lnTo>
                  <a:pt x="1279073" y="805816"/>
                </a:lnTo>
                <a:lnTo>
                  <a:pt x="0" y="805816"/>
                </a:lnTo>
                <a:lnTo>
                  <a:pt x="0" y="0"/>
                </a:lnTo>
                <a:close/>
              </a:path>
            </a:pathLst>
          </a:custGeom>
          <a:blipFill>
            <a:blip r:embed="rId9"/>
            <a:stretch>
              <a:fillRect/>
            </a:stretch>
          </a:blipFill>
        </p:spPr>
      </p:sp>
      <p:sp>
        <p:nvSpPr>
          <p:cNvPr id="10" name="Freeform 10"/>
          <p:cNvSpPr/>
          <p:nvPr/>
        </p:nvSpPr>
        <p:spPr>
          <a:xfrm>
            <a:off x="237096" y="3968681"/>
            <a:ext cx="1553509" cy="875614"/>
          </a:xfrm>
          <a:custGeom>
            <a:avLst/>
            <a:gdLst/>
            <a:ahLst/>
            <a:cxnLst/>
            <a:rect l="l" t="t" r="r" b="b"/>
            <a:pathLst>
              <a:path w="1553509" h="875614">
                <a:moveTo>
                  <a:pt x="0" y="0"/>
                </a:moveTo>
                <a:lnTo>
                  <a:pt x="1553509" y="0"/>
                </a:lnTo>
                <a:lnTo>
                  <a:pt x="1553509" y="875614"/>
                </a:lnTo>
                <a:lnTo>
                  <a:pt x="0" y="875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200885" y="6021095"/>
            <a:ext cx="1179441" cy="1380706"/>
          </a:xfrm>
          <a:custGeom>
            <a:avLst/>
            <a:gdLst/>
            <a:ahLst/>
            <a:cxnLst/>
            <a:rect l="l" t="t" r="r" b="b"/>
            <a:pathLst>
              <a:path w="1179441" h="1380706">
                <a:moveTo>
                  <a:pt x="0" y="0"/>
                </a:moveTo>
                <a:lnTo>
                  <a:pt x="1179441" y="0"/>
                </a:lnTo>
                <a:lnTo>
                  <a:pt x="1179441" y="1380706"/>
                </a:lnTo>
                <a:lnTo>
                  <a:pt x="0" y="1380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0578438" y="1510091"/>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14473101" y="4101630"/>
            <a:ext cx="3262790" cy="3262790"/>
          </a:xfrm>
          <a:custGeom>
            <a:avLst/>
            <a:gdLst/>
            <a:ahLst/>
            <a:cxnLst/>
            <a:rect l="l" t="t" r="r" b="b"/>
            <a:pathLst>
              <a:path w="3262790" h="3262790">
                <a:moveTo>
                  <a:pt x="0" y="0"/>
                </a:moveTo>
                <a:lnTo>
                  <a:pt x="3262791" y="0"/>
                </a:lnTo>
                <a:lnTo>
                  <a:pt x="3262791" y="3262791"/>
                </a:lnTo>
                <a:lnTo>
                  <a:pt x="0" y="32627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11162667" y="6587515"/>
            <a:ext cx="2927400" cy="2898126"/>
          </a:xfrm>
          <a:custGeom>
            <a:avLst/>
            <a:gdLst/>
            <a:ahLst/>
            <a:cxnLst/>
            <a:rect l="l" t="t" r="r" b="b"/>
            <a:pathLst>
              <a:path w="2927400" h="2898126">
                <a:moveTo>
                  <a:pt x="0" y="0"/>
                </a:moveTo>
                <a:lnTo>
                  <a:pt x="2927400" y="0"/>
                </a:lnTo>
                <a:lnTo>
                  <a:pt x="2927400" y="2898126"/>
                </a:lnTo>
                <a:lnTo>
                  <a:pt x="0" y="28981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TextBox 15"/>
          <p:cNvSpPr txBox="1"/>
          <p:nvPr/>
        </p:nvSpPr>
        <p:spPr>
          <a:xfrm>
            <a:off x="3422103" y="3824252"/>
            <a:ext cx="6154915" cy="732790"/>
          </a:xfrm>
          <a:prstGeom prst="rect">
            <a:avLst/>
          </a:prstGeom>
        </p:spPr>
        <p:txBody>
          <a:bodyPr lIns="0" tIns="0" rIns="0" bIns="0" rtlCol="0" anchor="t">
            <a:spAutoFit/>
          </a:bodyPr>
          <a:lstStyle/>
          <a:p>
            <a:pPr>
              <a:lnSpc>
                <a:spcPts val="2990"/>
              </a:lnSpc>
            </a:pPr>
            <a:r>
              <a:rPr lang="en-US" sz="2300">
                <a:solidFill>
                  <a:srgbClr val="1A1D1A"/>
                </a:solidFill>
                <a:latin typeface="Montserrat"/>
              </a:rPr>
              <a:t>In case of an emergency dial </a:t>
            </a:r>
            <a:r>
              <a:rPr lang="en-US" sz="2300">
                <a:solidFill>
                  <a:srgbClr val="FF0000"/>
                </a:solidFill>
                <a:latin typeface="Montserrat"/>
              </a:rPr>
              <a:t>000</a:t>
            </a:r>
          </a:p>
          <a:p>
            <a:pPr>
              <a:lnSpc>
                <a:spcPts val="2990"/>
              </a:lnSpc>
            </a:pPr>
            <a:r>
              <a:rPr lang="en-US" sz="2300">
                <a:solidFill>
                  <a:srgbClr val="1A1D1A"/>
                </a:solidFill>
                <a:latin typeface="Montserrat"/>
              </a:rPr>
              <a:t>Fire, Ambulance, Police</a:t>
            </a:r>
          </a:p>
        </p:txBody>
      </p:sp>
      <p:sp>
        <p:nvSpPr>
          <p:cNvPr id="16" name="TextBox 16"/>
          <p:cNvSpPr txBox="1"/>
          <p:nvPr/>
        </p:nvSpPr>
        <p:spPr>
          <a:xfrm>
            <a:off x="3422103" y="6211595"/>
            <a:ext cx="6154915" cy="746166"/>
          </a:xfrm>
          <a:prstGeom prst="rect">
            <a:avLst/>
          </a:prstGeom>
        </p:spPr>
        <p:txBody>
          <a:bodyPr lIns="0" tIns="0" rIns="0" bIns="0" rtlCol="0" anchor="t">
            <a:spAutoFit/>
          </a:bodyPr>
          <a:lstStyle/>
          <a:p>
            <a:pPr>
              <a:lnSpc>
                <a:spcPts val="2990"/>
              </a:lnSpc>
            </a:pPr>
            <a:r>
              <a:rPr lang="en-US" sz="2300">
                <a:solidFill>
                  <a:srgbClr val="1A1D1A"/>
                </a:solidFill>
                <a:latin typeface="Montserrat"/>
              </a:rPr>
              <a:t>If it is not an emergency call the Police Assistance Line: </a:t>
            </a:r>
            <a:r>
              <a:rPr lang="en-US" sz="2300">
                <a:solidFill>
                  <a:srgbClr val="FF0000"/>
                </a:solidFill>
                <a:latin typeface="Montserrat Bold"/>
              </a:rPr>
              <a:t>131 444</a:t>
            </a:r>
          </a:p>
        </p:txBody>
      </p:sp>
      <p:sp>
        <p:nvSpPr>
          <p:cNvPr id="17" name="TextBox 17"/>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Student Safety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406643" y="3973815"/>
            <a:ext cx="6881357" cy="4870755"/>
          </a:xfrm>
          <a:custGeom>
            <a:avLst/>
            <a:gdLst/>
            <a:ahLst/>
            <a:cxnLst/>
            <a:rect l="l" t="t" r="r" b="b"/>
            <a:pathLst>
              <a:path w="6881357" h="4870755">
                <a:moveTo>
                  <a:pt x="0" y="0"/>
                </a:moveTo>
                <a:lnTo>
                  <a:pt x="6881357" y="0"/>
                </a:lnTo>
                <a:lnTo>
                  <a:pt x="6881357" y="4870755"/>
                </a:lnTo>
                <a:lnTo>
                  <a:pt x="0" y="4870755"/>
                </a:lnTo>
                <a:lnTo>
                  <a:pt x="0" y="0"/>
                </a:lnTo>
                <a:close/>
              </a:path>
            </a:pathLst>
          </a:custGeom>
          <a:blipFill>
            <a:blip r:embed="rId5"/>
            <a:stretch>
              <a:fillRect/>
            </a:stretch>
          </a:blipFill>
        </p:spPr>
      </p:sp>
      <p:sp>
        <p:nvSpPr>
          <p:cNvPr id="9" name="TextBox 9"/>
          <p:cNvSpPr txBox="1"/>
          <p:nvPr/>
        </p:nvSpPr>
        <p:spPr>
          <a:xfrm>
            <a:off x="1877353" y="3172598"/>
            <a:ext cx="9522524" cy="5674995"/>
          </a:xfrm>
          <a:prstGeom prst="rect">
            <a:avLst/>
          </a:prstGeom>
        </p:spPr>
        <p:txBody>
          <a:bodyPr lIns="0" tIns="0" rIns="0" bIns="0" rtlCol="0" anchor="t">
            <a:spAutoFit/>
          </a:bodyPr>
          <a:lstStyle/>
          <a:p>
            <a:pPr>
              <a:lnSpc>
                <a:spcPts val="3450"/>
              </a:lnSpc>
            </a:pPr>
            <a:r>
              <a:rPr lang="en-US" sz="2300">
                <a:solidFill>
                  <a:srgbClr val="1A1D1A"/>
                </a:solidFill>
                <a:latin typeface="Montserrat Classic Bold"/>
              </a:rPr>
              <a:t>HOW TO STAY SAFE @ THE BEACH</a:t>
            </a:r>
          </a:p>
          <a:p>
            <a:pPr>
              <a:lnSpc>
                <a:spcPts val="3450"/>
              </a:lnSpc>
            </a:pPr>
            <a:endParaRPr lang="en-US" sz="2300">
              <a:solidFill>
                <a:srgbClr val="1A1D1A"/>
              </a:solidFill>
              <a:latin typeface="Montserrat Classic Bold"/>
            </a:endParaRPr>
          </a:p>
          <a:p>
            <a:pPr marL="496571" lvl="1" indent="-248285">
              <a:lnSpc>
                <a:spcPts val="3450"/>
              </a:lnSpc>
              <a:buFont typeface="Arial"/>
              <a:buChar char="•"/>
            </a:pPr>
            <a:r>
              <a:rPr lang="en-US" sz="2300">
                <a:solidFill>
                  <a:srgbClr val="1A1D1A"/>
                </a:solidFill>
                <a:latin typeface="Montserrat"/>
              </a:rPr>
              <a:t>Do not enter the water if you are under the influence of alcohol/drugs OR don’t know how to swim.</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Swim ONLY between the </a:t>
            </a:r>
            <a:r>
              <a:rPr lang="en-US" sz="2300">
                <a:solidFill>
                  <a:srgbClr val="FF0000"/>
                </a:solidFill>
                <a:latin typeface="Montserrat Bold"/>
              </a:rPr>
              <a:t>red</a:t>
            </a:r>
            <a:r>
              <a:rPr lang="en-US" sz="2300">
                <a:solidFill>
                  <a:srgbClr val="1A1D1A"/>
                </a:solidFill>
                <a:latin typeface="Montserrat Bold"/>
              </a:rPr>
              <a:t> and </a:t>
            </a:r>
            <a:r>
              <a:rPr lang="en-US" sz="2300">
                <a:solidFill>
                  <a:srgbClr val="FE9717"/>
                </a:solidFill>
                <a:latin typeface="Montserrat Bold"/>
              </a:rPr>
              <a:t>yellow</a:t>
            </a:r>
            <a:r>
              <a:rPr lang="en-US" sz="2300">
                <a:solidFill>
                  <a:srgbClr val="1A1D1A"/>
                </a:solidFill>
                <a:latin typeface="Montserrat Bold"/>
              </a:rPr>
              <a:t> flags</a:t>
            </a:r>
            <a:r>
              <a:rPr lang="en-US" sz="2300">
                <a:solidFill>
                  <a:srgbClr val="1A1D1A"/>
                </a:solidFill>
                <a:latin typeface="Montserrat"/>
              </a:rPr>
              <a:t> where a lifeguard can watch you!</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Swim with friends</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Read and obey safety signs </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Be sun-smart - SLIP/SLOP/SLAP! </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Beach Safety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220348" y="3564824"/>
            <a:ext cx="5435637" cy="3593727"/>
          </a:xfrm>
          <a:custGeom>
            <a:avLst/>
            <a:gdLst/>
            <a:ahLst/>
            <a:cxnLst/>
            <a:rect l="l" t="t" r="r" b="b"/>
            <a:pathLst>
              <a:path w="5435637" h="3593727">
                <a:moveTo>
                  <a:pt x="0" y="0"/>
                </a:moveTo>
                <a:lnTo>
                  <a:pt x="5435637" y="0"/>
                </a:lnTo>
                <a:lnTo>
                  <a:pt x="5435637" y="3593727"/>
                </a:lnTo>
                <a:lnTo>
                  <a:pt x="0" y="3593727"/>
                </a:lnTo>
                <a:lnTo>
                  <a:pt x="0" y="0"/>
                </a:lnTo>
                <a:close/>
              </a:path>
            </a:pathLst>
          </a:custGeom>
          <a:blipFill>
            <a:blip r:embed="rId6"/>
            <a:stretch>
              <a:fillRect/>
            </a:stretch>
          </a:blipFill>
        </p:spPr>
      </p:sp>
      <p:sp>
        <p:nvSpPr>
          <p:cNvPr id="9" name="Freeform 9"/>
          <p:cNvSpPr/>
          <p:nvPr/>
        </p:nvSpPr>
        <p:spPr>
          <a:xfrm>
            <a:off x="5720716" y="3518591"/>
            <a:ext cx="1809806" cy="1809806"/>
          </a:xfrm>
          <a:custGeom>
            <a:avLst/>
            <a:gdLst/>
            <a:ahLst/>
            <a:cxnLst/>
            <a:rect l="l" t="t" r="r" b="b"/>
            <a:pathLst>
              <a:path w="1809806" h="1809806">
                <a:moveTo>
                  <a:pt x="0" y="0"/>
                </a:moveTo>
                <a:lnTo>
                  <a:pt x="1809806" y="0"/>
                </a:lnTo>
                <a:lnTo>
                  <a:pt x="1809806" y="1809807"/>
                </a:lnTo>
                <a:lnTo>
                  <a:pt x="0" y="1809807"/>
                </a:lnTo>
                <a:lnTo>
                  <a:pt x="0" y="0"/>
                </a:lnTo>
                <a:close/>
              </a:path>
            </a:pathLst>
          </a:custGeom>
          <a:blipFill>
            <a:blip r:embed="rId7"/>
            <a:stretch>
              <a:fillRect/>
            </a:stretch>
          </a:blipFill>
        </p:spPr>
      </p:sp>
      <p:sp>
        <p:nvSpPr>
          <p:cNvPr id="10" name="TextBox 10"/>
          <p:cNvSpPr txBox="1"/>
          <p:nvPr/>
        </p:nvSpPr>
        <p:spPr>
          <a:xfrm>
            <a:off x="1996274" y="4550606"/>
            <a:ext cx="8499803" cy="2653740"/>
          </a:xfrm>
          <a:prstGeom prst="rect">
            <a:avLst/>
          </a:prstGeom>
        </p:spPr>
        <p:txBody>
          <a:bodyPr lIns="0" tIns="0" rIns="0" bIns="0" rtlCol="0" anchor="t">
            <a:spAutoFit/>
          </a:bodyPr>
          <a:lstStyle/>
          <a:p>
            <a:pPr>
              <a:lnSpc>
                <a:spcPts val="3450"/>
              </a:lnSpc>
            </a:pPr>
            <a:r>
              <a:rPr lang="en-US" sz="2300">
                <a:solidFill>
                  <a:srgbClr val="1A1D1A"/>
                </a:solidFill>
                <a:latin typeface="Montserrat Classic Bold"/>
              </a:rPr>
              <a:t>Plan your journey</a:t>
            </a:r>
          </a:p>
          <a:p>
            <a:pPr>
              <a:lnSpc>
                <a:spcPts val="3450"/>
              </a:lnSpc>
            </a:pPr>
            <a:endParaRPr lang="en-US" sz="2300">
              <a:solidFill>
                <a:srgbClr val="1A1D1A"/>
              </a:solidFill>
              <a:latin typeface="Montserrat Classic Bold"/>
            </a:endParaRPr>
          </a:p>
          <a:p>
            <a:pPr>
              <a:lnSpc>
                <a:spcPts val="3450"/>
              </a:lnSpc>
            </a:pPr>
            <a:r>
              <a:rPr lang="en-US" sz="2300">
                <a:solidFill>
                  <a:srgbClr val="1A1D1A"/>
                </a:solidFill>
                <a:latin typeface="Montserrat"/>
              </a:rPr>
              <a:t>Aim to get to campus 15 minutes prior to your lesson. If you are late, it will affect your projected attendance percentage and may result in receiving a formal warning letter. </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Punctuality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58300"/>
            <a:ext cx="16230600" cy="0"/>
          </a:xfrm>
          <a:prstGeom prst="line">
            <a:avLst/>
          </a:prstGeom>
          <a:ln w="19050" cap="flat">
            <a:solidFill>
              <a:srgbClr val="DBDCDE"/>
            </a:solidFill>
            <a:prstDash val="solid"/>
            <a:headEnd type="none" w="sm" len="sm"/>
            <a:tailEnd type="none" w="sm" len="sm"/>
          </a:ln>
        </p:spPr>
      </p:sp>
      <p:sp>
        <p:nvSpPr>
          <p:cNvPr id="3" name="Freeform 3"/>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4" name="Freeform 4"/>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grpSp>
        <p:nvGrpSpPr>
          <p:cNvPr id="5" name="Group 5"/>
          <p:cNvGrpSpPr/>
          <p:nvPr/>
        </p:nvGrpSpPr>
        <p:grpSpPr>
          <a:xfrm>
            <a:off x="4169839" y="169339"/>
            <a:ext cx="9948323" cy="99483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B1464"/>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990"/>
                </a:lnSpc>
              </a:pPr>
              <a:endParaRPr/>
            </a:p>
          </p:txBody>
        </p:sp>
      </p:grpSp>
      <p:sp>
        <p:nvSpPr>
          <p:cNvPr id="8" name="Freeform 8"/>
          <p:cNvSpPr/>
          <p:nvPr/>
        </p:nvSpPr>
        <p:spPr>
          <a:xfrm>
            <a:off x="4497397" y="359854"/>
            <a:ext cx="9293206" cy="9567292"/>
          </a:xfrm>
          <a:custGeom>
            <a:avLst/>
            <a:gdLst/>
            <a:ahLst/>
            <a:cxnLst/>
            <a:rect l="l" t="t" r="r" b="b"/>
            <a:pathLst>
              <a:path w="9293206" h="9567292">
                <a:moveTo>
                  <a:pt x="0" y="0"/>
                </a:moveTo>
                <a:lnTo>
                  <a:pt x="9293206" y="0"/>
                </a:lnTo>
                <a:lnTo>
                  <a:pt x="9293206" y="9567292"/>
                </a:lnTo>
                <a:lnTo>
                  <a:pt x="0" y="95672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6060592" y="3511641"/>
            <a:ext cx="6566866" cy="4638675"/>
          </a:xfrm>
          <a:prstGeom prst="rect">
            <a:avLst/>
          </a:prstGeom>
        </p:spPr>
        <p:txBody>
          <a:bodyPr lIns="0" tIns="0" rIns="0" bIns="0" rtlCol="0" anchor="t">
            <a:spAutoFit/>
          </a:bodyPr>
          <a:lstStyle/>
          <a:p>
            <a:pPr algn="ctr">
              <a:lnSpc>
                <a:spcPts val="3749"/>
              </a:lnSpc>
            </a:pPr>
            <a:r>
              <a:rPr lang="en-US" sz="2499">
                <a:solidFill>
                  <a:srgbClr val="FFFFFF"/>
                </a:solidFill>
                <a:latin typeface="Montserrat"/>
              </a:rPr>
              <a:t>I would like to acknowledge the traditional custodians of this land.</a:t>
            </a:r>
          </a:p>
          <a:p>
            <a:pPr algn="ctr">
              <a:lnSpc>
                <a:spcPts val="3749"/>
              </a:lnSpc>
            </a:pPr>
            <a:endParaRPr lang="en-US" sz="2499">
              <a:solidFill>
                <a:srgbClr val="FFFFFF"/>
              </a:solidFill>
              <a:latin typeface="Montserrat"/>
            </a:endParaRPr>
          </a:p>
          <a:p>
            <a:pPr algn="ctr">
              <a:lnSpc>
                <a:spcPts val="3749"/>
              </a:lnSpc>
            </a:pPr>
            <a:r>
              <a:rPr lang="en-US" sz="2499">
                <a:solidFill>
                  <a:srgbClr val="FFFFFF"/>
                </a:solidFill>
                <a:latin typeface="Montserrat"/>
              </a:rPr>
              <a:t>I pay my respects to the Elders past, present and emerging.</a:t>
            </a:r>
          </a:p>
          <a:p>
            <a:pPr algn="ctr">
              <a:lnSpc>
                <a:spcPts val="3749"/>
              </a:lnSpc>
            </a:pPr>
            <a:endParaRPr lang="en-US" sz="2499">
              <a:solidFill>
                <a:srgbClr val="FFFFFF"/>
              </a:solidFill>
              <a:latin typeface="Montserrat"/>
            </a:endParaRPr>
          </a:p>
          <a:p>
            <a:pPr algn="ctr">
              <a:lnSpc>
                <a:spcPts val="3749"/>
              </a:lnSpc>
            </a:pPr>
            <a:r>
              <a:rPr lang="en-US" sz="2499">
                <a:solidFill>
                  <a:srgbClr val="FFFFFF"/>
                </a:solidFill>
                <a:latin typeface="Montserrat"/>
              </a:rPr>
              <a:t>For they hold the memories, the traditions and the culture of Aboriginal and Torres Strait Islander people across the nation.</a:t>
            </a:r>
          </a:p>
        </p:txBody>
      </p:sp>
      <p:sp>
        <p:nvSpPr>
          <p:cNvPr id="10" name="TextBox 10"/>
          <p:cNvSpPr txBox="1"/>
          <p:nvPr/>
        </p:nvSpPr>
        <p:spPr>
          <a:xfrm>
            <a:off x="5926070" y="1771240"/>
            <a:ext cx="6835910" cy="1393824"/>
          </a:xfrm>
          <a:prstGeom prst="rect">
            <a:avLst/>
          </a:prstGeom>
        </p:spPr>
        <p:txBody>
          <a:bodyPr lIns="0" tIns="0" rIns="0" bIns="0" rtlCol="0" anchor="t">
            <a:spAutoFit/>
          </a:bodyPr>
          <a:lstStyle/>
          <a:p>
            <a:pPr algn="ctr">
              <a:lnSpc>
                <a:spcPts val="5600"/>
              </a:lnSpc>
            </a:pPr>
            <a:r>
              <a:rPr lang="en-US" sz="4000">
                <a:solidFill>
                  <a:srgbClr val="F8B858"/>
                </a:solidFill>
                <a:latin typeface="Montserrat Classic Bold"/>
              </a:rPr>
              <a:t>Acknowledgement </a:t>
            </a:r>
          </a:p>
          <a:p>
            <a:pPr algn="ctr">
              <a:lnSpc>
                <a:spcPts val="5600"/>
              </a:lnSpc>
              <a:spcBef>
                <a:spcPct val="0"/>
              </a:spcBef>
            </a:pPr>
            <a:r>
              <a:rPr lang="en-US" sz="4000">
                <a:solidFill>
                  <a:srgbClr val="F8B858"/>
                </a:solidFill>
                <a:latin typeface="Montserrat Classic Bold"/>
              </a:rPr>
              <a:t>of Country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20171" b="35932"/>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5" name="TextBox 5"/>
          <p:cNvSpPr txBox="1"/>
          <p:nvPr/>
        </p:nvSpPr>
        <p:spPr>
          <a:xfrm>
            <a:off x="5712102" y="2038092"/>
            <a:ext cx="6863797"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SCEI POLICIES</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Attendance Requirements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54673" y="1671678"/>
            <a:ext cx="8303712" cy="69894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SCEI students must aim for a 90% attendance rate. However, the absolute minimum attendance rate is 80%. </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If you are absent due to a compassionate or compelling reason, please email Student Services for your campus and your trainer explaining why. Attach appropriate evidence to this email so we can excuse your absence on that day.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 are in breach of your student visa conditions if you do not have a compassionate or compelling reason explaining your absence. </a:t>
            </a:r>
          </a:p>
          <a:p>
            <a:pPr>
              <a:lnSpc>
                <a:spcPts val="3450"/>
              </a:lnSpc>
            </a:pPr>
            <a:endParaRPr lang="en-US" sz="2300">
              <a:solidFill>
                <a:srgbClr val="F9CA06"/>
              </a:solidFill>
              <a:latin typeface="Montserrat Bold"/>
            </a:endParaRPr>
          </a:p>
          <a:p>
            <a:pPr marL="496571" lvl="1" indent="-248285">
              <a:lnSpc>
                <a:spcPts val="3450"/>
              </a:lnSpc>
              <a:buFont typeface="Arial"/>
              <a:buChar char="•"/>
            </a:pPr>
            <a:r>
              <a:rPr lang="en-US" sz="2300">
                <a:solidFill>
                  <a:srgbClr val="F9CA06"/>
                </a:solidFill>
                <a:latin typeface="Montserrat Bold"/>
              </a:rPr>
              <a:t>This includes travel without approval from Student Services.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4" name="Group 4"/>
          <p:cNvGrpSpPr/>
          <p:nvPr/>
        </p:nvGrpSpPr>
        <p:grpSpPr>
          <a:xfrm>
            <a:off x="9654673" y="398259"/>
            <a:ext cx="1206996" cy="302559"/>
            <a:chOff x="0" y="0"/>
            <a:chExt cx="1609328" cy="403412"/>
          </a:xfrm>
        </p:grpSpPr>
        <p:sp>
          <p:nvSpPr>
            <p:cNvPr id="5" name="Freeform 5"/>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8" name="Freeform 8"/>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56815" y="2702463"/>
            <a:ext cx="5755688" cy="6148933"/>
          </a:xfrm>
          <a:custGeom>
            <a:avLst/>
            <a:gdLst/>
            <a:ahLst/>
            <a:cxnLst/>
            <a:rect l="l" t="t" r="r" b="b"/>
            <a:pathLst>
              <a:path w="5755688" h="6148933">
                <a:moveTo>
                  <a:pt x="0" y="0"/>
                </a:moveTo>
                <a:lnTo>
                  <a:pt x="5755688" y="0"/>
                </a:lnTo>
                <a:lnTo>
                  <a:pt x="5755688" y="6148933"/>
                </a:lnTo>
                <a:lnTo>
                  <a:pt x="0" y="6148933"/>
                </a:lnTo>
                <a:lnTo>
                  <a:pt x="0" y="0"/>
                </a:lnTo>
                <a:close/>
              </a:path>
            </a:pathLst>
          </a:custGeom>
          <a:blipFill>
            <a:blip r:embed="rId9"/>
            <a:stretch>
              <a:fillRect/>
            </a:stretch>
          </a:blipFill>
        </p:spPr>
      </p:sp>
      <p:sp>
        <p:nvSpPr>
          <p:cNvPr id="10" name="TextBox 10"/>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Attendance Requirements</a:t>
            </a:r>
          </a:p>
        </p:txBody>
      </p:sp>
      <p:sp>
        <p:nvSpPr>
          <p:cNvPr id="11" name="TextBox 11"/>
          <p:cNvSpPr txBox="1"/>
          <p:nvPr/>
        </p:nvSpPr>
        <p:spPr>
          <a:xfrm>
            <a:off x="9654673" y="1671678"/>
            <a:ext cx="8303712" cy="2653740"/>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You will receive formal letters of warning if: </a:t>
            </a:r>
          </a:p>
          <a:p>
            <a:pPr>
              <a:lnSpc>
                <a:spcPts val="3450"/>
              </a:lnSpc>
            </a:pPr>
            <a:endParaRPr lang="en-US" sz="2300">
              <a:solidFill>
                <a:srgbClr val="FFFFFF"/>
              </a:solidFill>
              <a:latin typeface="Montserrat Classic Bold"/>
            </a:endParaRPr>
          </a:p>
          <a:p>
            <a:pPr marL="496570" lvl="1" indent="-248285">
              <a:lnSpc>
                <a:spcPts val="3450"/>
              </a:lnSpc>
              <a:buFont typeface="Arial"/>
              <a:buChar char="•"/>
            </a:pPr>
            <a:r>
              <a:rPr lang="en-US" sz="2300">
                <a:solidFill>
                  <a:srgbClr val="F9CA06"/>
                </a:solidFill>
                <a:latin typeface="Montserrat Bold"/>
              </a:rPr>
              <a:t>You have been absent for 5 consecutive days without approval </a:t>
            </a:r>
          </a:p>
          <a:p>
            <a:pPr marL="496570" lvl="1" indent="-248285">
              <a:lnSpc>
                <a:spcPts val="3450"/>
              </a:lnSpc>
              <a:buFont typeface="Arial"/>
              <a:buChar char="•"/>
            </a:pPr>
            <a:r>
              <a:rPr lang="en-US" sz="2300">
                <a:solidFill>
                  <a:srgbClr val="F9CA06"/>
                </a:solidFill>
                <a:latin typeface="Montserrat Bold"/>
              </a:rPr>
              <a:t>You are not attending classes consistently </a:t>
            </a:r>
          </a:p>
          <a:p>
            <a:pPr marL="496570" lvl="1" indent="-248285">
              <a:lnSpc>
                <a:spcPts val="3450"/>
              </a:lnSpc>
              <a:buFont typeface="Arial"/>
              <a:buChar char="•"/>
            </a:pPr>
            <a:r>
              <a:rPr lang="en-US" sz="2300">
                <a:solidFill>
                  <a:srgbClr val="F9CA06"/>
                </a:solidFill>
                <a:latin typeface="Montserrat Bold"/>
              </a:rPr>
              <a:t>If your projected attendance falls below 80% </a:t>
            </a:r>
          </a:p>
        </p:txBody>
      </p:sp>
      <p:sp>
        <p:nvSpPr>
          <p:cNvPr id="12" name="TextBox 12"/>
          <p:cNvSpPr txBox="1"/>
          <p:nvPr/>
        </p:nvSpPr>
        <p:spPr>
          <a:xfrm>
            <a:off x="9654673" y="5076825"/>
            <a:ext cx="8303712" cy="1755994"/>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You will receive formal letters of warning and be required to have a meeting with Student Services if: </a:t>
            </a:r>
          </a:p>
          <a:p>
            <a:pPr>
              <a:lnSpc>
                <a:spcPts val="3450"/>
              </a:lnSpc>
            </a:pPr>
            <a:endParaRPr lang="en-US" sz="2300">
              <a:solidFill>
                <a:srgbClr val="FFFFFF"/>
              </a:solidFill>
              <a:latin typeface="Montserrat Classic Bold"/>
            </a:endParaRPr>
          </a:p>
          <a:p>
            <a:pPr marL="496570" lvl="1" indent="-248285">
              <a:lnSpc>
                <a:spcPts val="3450"/>
              </a:lnSpc>
              <a:buFont typeface="Arial"/>
              <a:buChar char="•"/>
            </a:pPr>
            <a:r>
              <a:rPr lang="en-US" sz="2300">
                <a:solidFill>
                  <a:srgbClr val="F9CA06"/>
                </a:solidFill>
                <a:latin typeface="Montserrat Bold"/>
              </a:rPr>
              <a:t>Your projected attendance rate falls below 80% </a:t>
            </a:r>
          </a:p>
        </p:txBody>
      </p:sp>
      <p:sp>
        <p:nvSpPr>
          <p:cNvPr id="13" name="TextBox 13"/>
          <p:cNvSpPr txBox="1"/>
          <p:nvPr/>
        </p:nvSpPr>
        <p:spPr>
          <a:xfrm>
            <a:off x="9687189" y="7526655"/>
            <a:ext cx="8303712" cy="1754904"/>
          </a:xfrm>
          <a:prstGeom prst="rect">
            <a:avLst/>
          </a:prstGeom>
        </p:spPr>
        <p:txBody>
          <a:bodyPr lIns="0" tIns="0" rIns="0" bIns="0" rtlCol="0" anchor="t">
            <a:spAutoFit/>
          </a:bodyPr>
          <a:lstStyle/>
          <a:p>
            <a:pPr>
              <a:lnSpc>
                <a:spcPts val="3450"/>
              </a:lnSpc>
            </a:pPr>
            <a:r>
              <a:rPr lang="en-US" sz="2300">
                <a:solidFill>
                  <a:srgbClr val="FF0000"/>
                </a:solidFill>
                <a:latin typeface="Montserrat Classic Bold"/>
              </a:rPr>
              <a:t>Any student that falls below an 80% projected attendance rate will receive a letter from Student services informing them of SCEI’s intention to report the breach of visa conditions to the DHA.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996274" y="3085511"/>
            <a:ext cx="15040456" cy="6838950"/>
          </a:xfrm>
          <a:prstGeom prst="rect">
            <a:avLst/>
          </a:prstGeom>
        </p:spPr>
        <p:txBody>
          <a:bodyPr lIns="0" tIns="0" rIns="0" bIns="0" rtlCol="0" anchor="t">
            <a:spAutoFit/>
          </a:bodyPr>
          <a:lstStyle/>
          <a:p>
            <a:pPr marL="431800" lvl="1" indent="-215900">
              <a:lnSpc>
                <a:spcPts val="3000"/>
              </a:lnSpc>
              <a:buFont typeface="Arial"/>
              <a:buChar char="•"/>
            </a:pPr>
            <a:r>
              <a:rPr lang="en-US" sz="2000">
                <a:solidFill>
                  <a:srgbClr val="1A1D1A"/>
                </a:solidFill>
                <a:latin typeface="Montserrat"/>
              </a:rPr>
              <a:t>This training program is delivered within a classroom environment; however, student are expected to undertake a level of self-directed learning which will assist your overall understanding and progression through the program. </a:t>
            </a:r>
            <a:endParaRPr lang="en-US"/>
          </a:p>
          <a:p>
            <a:pPr marL="431800" lvl="1" indent="-215900">
              <a:lnSpc>
                <a:spcPts val="3000"/>
              </a:lnSpc>
              <a:buFont typeface="Arial"/>
              <a:buChar char="•"/>
            </a:pPr>
            <a:r>
              <a:rPr lang="en-US" sz="2000">
                <a:solidFill>
                  <a:srgbClr val="1A1D1A"/>
                </a:solidFill>
                <a:latin typeface="Montserrat"/>
              </a:rPr>
              <a:t>You are expected to dedicate 6-12 hours of self-study per a week for the completion of pre-reading readings and homework provided in class</a:t>
            </a:r>
          </a:p>
          <a:p>
            <a:pPr marL="431800" lvl="1" indent="-215900">
              <a:lnSpc>
                <a:spcPts val="3000"/>
              </a:lnSpc>
              <a:buFont typeface="Arial"/>
              <a:buChar char="•"/>
            </a:pPr>
            <a:r>
              <a:rPr lang="en-US" sz="2000">
                <a:solidFill>
                  <a:srgbClr val="1A1D1A"/>
                </a:solidFill>
                <a:latin typeface="Montserrat"/>
              </a:rPr>
              <a:t>The content for self-directed learning is available in the student learning platform </a:t>
            </a:r>
            <a:r>
              <a:rPr lang="en-US" sz="2000" err="1">
                <a:solidFill>
                  <a:srgbClr val="1A1D1A"/>
                </a:solidFill>
                <a:latin typeface="Montserrat"/>
              </a:rPr>
              <a:t>mySCEI</a:t>
            </a:r>
            <a:r>
              <a:rPr lang="en-US" sz="2000">
                <a:solidFill>
                  <a:srgbClr val="1A1D1A"/>
                </a:solidFill>
                <a:latin typeface="Montserrat"/>
              </a:rPr>
              <a:t>. </a:t>
            </a:r>
          </a:p>
          <a:p>
            <a:pPr marL="431800" lvl="1" indent="-215900">
              <a:lnSpc>
                <a:spcPts val="3000"/>
              </a:lnSpc>
              <a:buFont typeface="Arial"/>
              <a:buChar char="•"/>
            </a:pPr>
            <a:r>
              <a:rPr lang="en-US" sz="2000" b="1">
                <a:solidFill>
                  <a:srgbClr val="1A1D1A"/>
                </a:solidFill>
                <a:latin typeface="Montserrat"/>
              </a:rPr>
              <a:t>The self-directed learning may consist of:</a:t>
            </a:r>
          </a:p>
          <a:p>
            <a:pPr marL="863600" lvl="2" indent="-287655">
              <a:lnSpc>
                <a:spcPts val="3000"/>
              </a:lnSpc>
              <a:buFont typeface="Arial"/>
              <a:buChar char="⚬"/>
            </a:pPr>
            <a:r>
              <a:rPr lang="en-US" sz="2000" b="1">
                <a:solidFill>
                  <a:srgbClr val="1A1D1A"/>
                </a:solidFill>
                <a:latin typeface="Montserrat"/>
              </a:rPr>
              <a:t>Compulsory pre-reading from the online textbooks, SCEI approved handouts or articles </a:t>
            </a:r>
          </a:p>
          <a:p>
            <a:pPr marL="863600" lvl="2" indent="-287655">
              <a:lnSpc>
                <a:spcPts val="3000"/>
              </a:lnSpc>
              <a:buFont typeface="Arial"/>
              <a:buChar char="⚬"/>
            </a:pPr>
            <a:r>
              <a:rPr lang="en-US" sz="2000" b="1">
                <a:solidFill>
                  <a:srgbClr val="1A1D1A"/>
                </a:solidFill>
                <a:latin typeface="Montserrat"/>
              </a:rPr>
              <a:t>Website activities, researching topics and finding sources for assessments</a:t>
            </a:r>
          </a:p>
          <a:p>
            <a:pPr marL="863600" lvl="2" indent="-287655">
              <a:lnSpc>
                <a:spcPts val="3000"/>
              </a:lnSpc>
              <a:buFont typeface="Arial"/>
              <a:buChar char="⚬"/>
            </a:pPr>
            <a:r>
              <a:rPr lang="en-US" sz="2000" b="1">
                <a:solidFill>
                  <a:srgbClr val="1A1D1A"/>
                </a:solidFill>
                <a:latin typeface="Montserrat"/>
              </a:rPr>
              <a:t>Watching prescribed videos and taking notes for classroom discussion</a:t>
            </a:r>
          </a:p>
          <a:p>
            <a:pPr marL="863600" lvl="2" indent="-287655">
              <a:lnSpc>
                <a:spcPts val="3000"/>
              </a:lnSpc>
              <a:buFont typeface="Arial"/>
              <a:buChar char="⚬"/>
            </a:pPr>
            <a:r>
              <a:rPr lang="en-US" sz="2000" b="1">
                <a:solidFill>
                  <a:srgbClr val="1A1D1A"/>
                </a:solidFill>
                <a:latin typeface="Montserrat"/>
              </a:rPr>
              <a:t>Completing the online multiple-choice revision tests on </a:t>
            </a:r>
            <a:r>
              <a:rPr lang="en-US" sz="2000" b="1" err="1">
                <a:solidFill>
                  <a:srgbClr val="1A1D1A"/>
                </a:solidFill>
                <a:latin typeface="Montserrat"/>
              </a:rPr>
              <a:t>MySCEI</a:t>
            </a:r>
            <a:r>
              <a:rPr lang="en-US" sz="2000" b="1">
                <a:solidFill>
                  <a:srgbClr val="1A1D1A"/>
                </a:solidFill>
                <a:latin typeface="Montserrat"/>
              </a:rPr>
              <a:t>. These are not formal assessments, but a method used to monitor self-study, determine students’ level of knowledge and understanding, and identify areas for support and improvement.</a:t>
            </a:r>
          </a:p>
          <a:p>
            <a:pPr>
              <a:lnSpc>
                <a:spcPts val="3000"/>
              </a:lnSpc>
            </a:pPr>
            <a:endParaRPr lang="en-US" sz="2000">
              <a:solidFill>
                <a:srgbClr val="1A1D1A"/>
              </a:solidFill>
              <a:latin typeface="Montserrat"/>
            </a:endParaRPr>
          </a:p>
          <a:p>
            <a:pPr marL="431800" lvl="1" indent="-215900">
              <a:lnSpc>
                <a:spcPts val="3000"/>
              </a:lnSpc>
              <a:buFont typeface="Arial"/>
              <a:buChar char="•"/>
            </a:pPr>
            <a:r>
              <a:rPr lang="en-US" sz="2000">
                <a:solidFill>
                  <a:srgbClr val="1A1D1A"/>
                </a:solidFill>
                <a:latin typeface="Montserrat"/>
              </a:rPr>
              <a:t>As an adult learner you are expected to complete all your prescribed self-study activities prior to each class. As adult learners, it is expected that you will take responsibility for your own learning. Trainers are here to facilitate your learning. It is up to you to make the most of all learning opportunities</a:t>
            </a:r>
          </a:p>
          <a:p>
            <a:pPr marL="431800" lvl="1" indent="-215900">
              <a:lnSpc>
                <a:spcPts val="3000"/>
              </a:lnSpc>
              <a:buFont typeface="Arial"/>
              <a:buChar char="•"/>
            </a:pPr>
            <a:r>
              <a:rPr lang="en-US" sz="2000">
                <a:solidFill>
                  <a:srgbClr val="1A1D1A"/>
                </a:solidFill>
                <a:latin typeface="Montserrat"/>
              </a:rPr>
              <a:t>If you are flagged as not completing your self-study activities, you will be required to attend on a support day for supervised study on campus. </a:t>
            </a:r>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Preparation for Class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r="-18495"/>
            </a:stretch>
          </a:blipFill>
        </p:spPr>
      </p:sp>
      <p:sp>
        <p:nvSpPr>
          <p:cNvPr id="9" name="TextBox 9"/>
          <p:cNvSpPr txBox="1"/>
          <p:nvPr/>
        </p:nvSpPr>
        <p:spPr>
          <a:xfrm>
            <a:off x="1829785" y="3370921"/>
            <a:ext cx="9379818" cy="5695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You will be assessed throughout the course in a variety of ways:</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Bold"/>
              </a:rPr>
              <a:t>Formative assessment</a:t>
            </a:r>
            <a:r>
              <a:rPr lang="en-US" sz="2000">
                <a:solidFill>
                  <a:srgbClr val="1A1D1A"/>
                </a:solidFill>
                <a:latin typeface="Montserrat"/>
              </a:rPr>
              <a:t> occurs throughout the course in the form of skill demonstration, group work, completion of online self assessed quizzes, completion of the required pre-reading, discussions, role plays and scenarios. Formative assessment provides an indication of learning and consolidation and determines the student’s readiness for summative assessment. </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Bold"/>
              </a:rPr>
              <a:t>Summative assessment </a:t>
            </a:r>
            <a:r>
              <a:rPr lang="en-US" sz="2000">
                <a:solidFill>
                  <a:srgbClr val="1A1D1A"/>
                </a:solidFill>
                <a:latin typeface="Montserrat"/>
              </a:rPr>
              <a:t>involves the collection of a range of evidence to determine the student’s demonstration of the required skills and knowledge of the unit. The combination of formative and summative assessments ensures the student demonstrates consistency of required skills and knowledge associated with the units of competency</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21" r="-9321"/>
            </a:stretch>
          </a:blipFill>
        </p:spPr>
      </p:sp>
      <p:sp>
        <p:nvSpPr>
          <p:cNvPr id="9" name="TextBox 9"/>
          <p:cNvSpPr txBox="1"/>
          <p:nvPr/>
        </p:nvSpPr>
        <p:spPr>
          <a:xfrm>
            <a:off x="1829785" y="3370921"/>
            <a:ext cx="9379818" cy="4552950"/>
          </a:xfrm>
          <a:prstGeom prst="rect">
            <a:avLst/>
          </a:prstGeom>
        </p:spPr>
        <p:txBody>
          <a:bodyPr lIns="0" tIns="0" rIns="0" bIns="0" rtlCol="0" anchor="t">
            <a:spAutoFit/>
          </a:bodyPr>
          <a:lstStyle/>
          <a:p>
            <a:pPr marL="431800" lvl="1" indent="-215900">
              <a:lnSpc>
                <a:spcPts val="3000"/>
              </a:lnSpc>
              <a:buFont typeface="Arial"/>
              <a:buChar char="•"/>
            </a:pPr>
            <a:r>
              <a:rPr lang="en-US" sz="2000">
                <a:solidFill>
                  <a:srgbClr val="1A1D1A"/>
                </a:solidFill>
                <a:latin typeface="Montserrat"/>
              </a:rPr>
              <a:t>To ensure you are adequately prepared for assessment process it is important that you are familiar with the all-assessment task relevant for each unit. This means:</a:t>
            </a:r>
            <a:endParaRPr lang="en-US"/>
          </a:p>
          <a:p>
            <a:pPr>
              <a:lnSpc>
                <a:spcPts val="3000"/>
              </a:lnSpc>
            </a:pPr>
            <a:endParaRPr lang="en-US" sz="2000">
              <a:solidFill>
                <a:srgbClr val="1A1D1A"/>
              </a:solidFill>
              <a:latin typeface="Montserrat"/>
            </a:endParaRPr>
          </a:p>
          <a:p>
            <a:pPr marL="863600" lvl="2" indent="-287655">
              <a:lnSpc>
                <a:spcPts val="3000"/>
              </a:lnSpc>
              <a:buFont typeface="Arial"/>
              <a:buChar char="⚬"/>
            </a:pPr>
            <a:r>
              <a:rPr lang="en-US" sz="2000">
                <a:solidFill>
                  <a:srgbClr val="1A1D1A"/>
                </a:solidFill>
                <a:latin typeface="Montserrat"/>
              </a:rPr>
              <a:t>As part of your pre-reading before class, download each assessment task and save it into your OneDrive (included with your student email account)</a:t>
            </a:r>
          </a:p>
          <a:p>
            <a:pPr marL="863600" lvl="2" indent="-287655">
              <a:lnSpc>
                <a:spcPts val="3000"/>
              </a:lnSpc>
              <a:buFont typeface="Arial"/>
              <a:buChar char="⚬"/>
            </a:pPr>
            <a:r>
              <a:rPr lang="en-US" sz="2000">
                <a:solidFill>
                  <a:srgbClr val="1A1D1A"/>
                </a:solidFill>
                <a:latin typeface="Montserrat"/>
              </a:rPr>
              <a:t>Read the assessment task and ensure you are familiar with them and have them open during each theoretical lecture. This way, you can quickly record notes against each task (as the trainers do cover the content during lectures) </a:t>
            </a:r>
          </a:p>
          <a:p>
            <a:pPr marL="863600" lvl="2" indent="-287655">
              <a:lnSpc>
                <a:spcPts val="3000"/>
              </a:lnSpc>
              <a:buFont typeface="Arial"/>
              <a:buChar char="⚬"/>
            </a:pPr>
            <a:r>
              <a:rPr lang="en-US" sz="2000">
                <a:solidFill>
                  <a:srgbClr val="1A1D1A"/>
                </a:solidFill>
                <a:latin typeface="Montserrat"/>
              </a:rPr>
              <a:t>Take notes and revise before assessments and exams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Preparation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58" r="-9358"/>
            </a:stretch>
          </a:blipFill>
        </p:spPr>
      </p:sp>
      <p:sp>
        <p:nvSpPr>
          <p:cNvPr id="9" name="TextBox 9"/>
          <p:cNvSpPr txBox="1"/>
          <p:nvPr/>
        </p:nvSpPr>
        <p:spPr>
          <a:xfrm>
            <a:off x="1829785" y="3052582"/>
            <a:ext cx="9379818" cy="6846569"/>
          </a:xfrm>
          <a:prstGeom prst="rect">
            <a:avLst/>
          </a:prstGeom>
        </p:spPr>
        <p:txBody>
          <a:bodyPr lIns="0" tIns="0" rIns="0" bIns="0" rtlCol="0" anchor="t">
            <a:spAutoFit/>
          </a:bodyPr>
          <a:lstStyle/>
          <a:p>
            <a:pPr>
              <a:lnSpc>
                <a:spcPts val="2700"/>
              </a:lnSpc>
            </a:pPr>
            <a:r>
              <a:rPr lang="en-US" sz="1800">
                <a:solidFill>
                  <a:srgbClr val="1A1D1A"/>
                </a:solidFill>
                <a:latin typeface="Montserrat"/>
              </a:rPr>
              <a:t>It is crucial to develop a way for taking notes that works for you. Try a few ways out and see what you find comfortable and helps you remember what you learn.</a:t>
            </a:r>
          </a:p>
          <a:p>
            <a:pPr>
              <a:lnSpc>
                <a:spcPts val="2700"/>
              </a:lnSpc>
            </a:pPr>
            <a:r>
              <a:rPr lang="en-US" sz="1800">
                <a:solidFill>
                  <a:srgbClr val="1A1D1A"/>
                </a:solidFill>
                <a:latin typeface="Montserrat"/>
              </a:rPr>
              <a:t>Here are a few suggestions for ways to take notes:</a:t>
            </a:r>
          </a:p>
          <a:p>
            <a:pPr>
              <a:lnSpc>
                <a:spcPts val="2700"/>
              </a:lnSpc>
            </a:pPr>
            <a:endParaRPr lang="en-US" sz="1800">
              <a:solidFill>
                <a:srgbClr val="1A1D1A"/>
              </a:solidFill>
              <a:latin typeface="Montserrat"/>
            </a:endParaRPr>
          </a:p>
          <a:p>
            <a:pPr marL="388623" lvl="1" indent="-194312">
              <a:lnSpc>
                <a:spcPts val="2700"/>
              </a:lnSpc>
              <a:buFont typeface="Arial"/>
              <a:buChar char="•"/>
            </a:pPr>
            <a:r>
              <a:rPr lang="en-US" sz="1800">
                <a:solidFill>
                  <a:srgbClr val="1A1D1A"/>
                </a:solidFill>
                <a:latin typeface="Montserrat"/>
              </a:rPr>
              <a:t>Give yourself time to write notes after class and during self-study, don't rush it</a:t>
            </a:r>
          </a:p>
          <a:p>
            <a:pPr marL="388623" lvl="1" indent="-194312">
              <a:lnSpc>
                <a:spcPts val="2700"/>
              </a:lnSpc>
              <a:buFont typeface="Arial"/>
              <a:buChar char="•"/>
            </a:pPr>
            <a:r>
              <a:rPr lang="en-US" sz="1800">
                <a:solidFill>
                  <a:srgbClr val="1A1D1A"/>
                </a:solidFill>
                <a:latin typeface="Montserrat"/>
              </a:rPr>
              <a:t>Handwritten or typed – Whichever you prefer, stick to it</a:t>
            </a:r>
          </a:p>
          <a:p>
            <a:pPr marL="777246" lvl="2" indent="-259082">
              <a:lnSpc>
                <a:spcPts val="2700"/>
              </a:lnSpc>
              <a:buFont typeface="Arial"/>
              <a:buChar char="⚬"/>
            </a:pPr>
            <a:r>
              <a:rPr lang="en-US" sz="1800">
                <a:solidFill>
                  <a:srgbClr val="1A1D1A"/>
                </a:solidFill>
                <a:latin typeface="Montserrat"/>
              </a:rPr>
              <a:t>Typing your notes in Microsoft Word (or Word Online using your SCEI student account) means you can spell-check, add images, and links to web pages</a:t>
            </a:r>
          </a:p>
          <a:p>
            <a:pPr marL="388623" lvl="1" indent="-194312">
              <a:lnSpc>
                <a:spcPts val="2700"/>
              </a:lnSpc>
              <a:buFont typeface="Arial"/>
              <a:buChar char="•"/>
            </a:pPr>
            <a:r>
              <a:rPr lang="en-US" sz="1800">
                <a:solidFill>
                  <a:srgbClr val="1A1D1A"/>
                </a:solidFill>
                <a:latin typeface="Montserrat"/>
              </a:rPr>
              <a:t>Try the </a:t>
            </a:r>
            <a:r>
              <a:rPr lang="en-US" sz="1800" u="sng">
                <a:solidFill>
                  <a:srgbClr val="1A1D1A"/>
                </a:solidFill>
                <a:latin typeface="Montserrat"/>
                <a:hlinkClick r:id="rId6" tooltip="https://lsc.cornell.edu/how-to-study/taking-notes/cornell-note-taking-system/"/>
              </a:rPr>
              <a:t>Cornell Note-Taking System</a:t>
            </a:r>
            <a:r>
              <a:rPr lang="en-US" sz="1800">
                <a:solidFill>
                  <a:srgbClr val="1A1D1A"/>
                </a:solidFill>
                <a:latin typeface="Montserrat"/>
              </a:rPr>
              <a:t> to write down notes, questions you think of, and a summary of the topic </a:t>
            </a:r>
          </a:p>
          <a:p>
            <a:pPr marL="388623" lvl="1" indent="-194312">
              <a:lnSpc>
                <a:spcPts val="2700"/>
              </a:lnSpc>
              <a:buFont typeface="Arial"/>
              <a:buChar char="•"/>
            </a:pPr>
            <a:r>
              <a:rPr lang="en-US" sz="1800">
                <a:solidFill>
                  <a:srgbClr val="1A1D1A"/>
                </a:solidFill>
                <a:latin typeface="Montserrat"/>
              </a:rPr>
              <a:t>Colour-code your notes (e.g., blue for headings, green for definitions, red for important information like due dates)</a:t>
            </a:r>
          </a:p>
          <a:p>
            <a:pPr marL="388623" lvl="1" indent="-194312">
              <a:lnSpc>
                <a:spcPts val="2700"/>
              </a:lnSpc>
              <a:buFont typeface="Arial"/>
              <a:buChar char="•"/>
            </a:pPr>
            <a:r>
              <a:rPr lang="en-US" sz="1800" u="sng">
                <a:solidFill>
                  <a:srgbClr val="1A1D1A"/>
                </a:solidFill>
                <a:latin typeface="Montserrat"/>
                <a:hlinkClick r:id="rId7" tooltip="https://apastyle.apa.org/style-grammar-guidelines/citations/paraphrasing"/>
              </a:rPr>
              <a:t>Paraphrasing</a:t>
            </a:r>
            <a:r>
              <a:rPr lang="en-US" sz="1800">
                <a:solidFill>
                  <a:srgbClr val="1A1D1A"/>
                </a:solidFill>
                <a:latin typeface="Montserrat"/>
              </a:rPr>
              <a:t> – Rewrite an idea in your own words (important to learn for referencing too)</a:t>
            </a:r>
          </a:p>
          <a:p>
            <a:pPr marL="388623" lvl="1" indent="-194312">
              <a:lnSpc>
                <a:spcPts val="2700"/>
              </a:lnSpc>
              <a:buFont typeface="Arial"/>
              <a:buChar char="•"/>
            </a:pPr>
            <a:r>
              <a:rPr lang="en-US" sz="1800">
                <a:solidFill>
                  <a:srgbClr val="1A1D1A"/>
                </a:solidFill>
                <a:latin typeface="Montserrat"/>
              </a:rPr>
              <a:t>Use </a:t>
            </a:r>
            <a:r>
              <a:rPr lang="en-US" sz="1800" u="sng">
                <a:solidFill>
                  <a:srgbClr val="1A1D1A"/>
                </a:solidFill>
                <a:latin typeface="Montserrat"/>
                <a:hlinkClick r:id="rId8" tooltip="https://www.mindtools.com/ahlezc4/mind-maps"/>
              </a:rPr>
              <a:t>Mind Mapping</a:t>
            </a:r>
            <a:r>
              <a:rPr lang="en-US" sz="1800">
                <a:solidFill>
                  <a:srgbClr val="1A1D1A"/>
                </a:solidFill>
                <a:latin typeface="Montserrat"/>
              </a:rPr>
              <a:t> - Make a diagram to visualise ideas and concepts that are related</a:t>
            </a:r>
          </a:p>
          <a:p>
            <a:pPr>
              <a:lnSpc>
                <a:spcPts val="2700"/>
              </a:lnSpc>
            </a:pPr>
            <a:endParaRPr lang="en-US" sz="1800">
              <a:solidFill>
                <a:srgbClr val="1A1D1A"/>
              </a:solidFill>
              <a:latin typeface="Montserrat"/>
            </a:endParaRPr>
          </a:p>
          <a:p>
            <a:pPr>
              <a:lnSpc>
                <a:spcPts val="2700"/>
              </a:lnSpc>
            </a:pPr>
            <a:r>
              <a:rPr lang="en-US" sz="1800">
                <a:solidFill>
                  <a:srgbClr val="345C92"/>
                </a:solidFill>
                <a:latin typeface="Montserrat"/>
              </a:rPr>
              <a:t>Your trainers and Student Services are here to help if you would like advice and resources for note-taking and other study tips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Note-Taking – Tips and Tricks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6"/>
            <a:stretch>
              <a:fillRect l="-9358" r="-9358"/>
            </a:stretch>
          </a:blipFill>
        </p:spPr>
      </p:sp>
      <p:sp>
        <p:nvSpPr>
          <p:cNvPr id="9" name="TextBox 9"/>
          <p:cNvSpPr txBox="1"/>
          <p:nvPr/>
        </p:nvSpPr>
        <p:spPr>
          <a:xfrm>
            <a:off x="1829785" y="3052582"/>
            <a:ext cx="9379818" cy="6549229"/>
          </a:xfrm>
          <a:prstGeom prst="rect">
            <a:avLst/>
          </a:prstGeom>
        </p:spPr>
        <p:txBody>
          <a:bodyPr lIns="0" tIns="0" rIns="0" bIns="0" rtlCol="0" anchor="t">
            <a:spAutoFit/>
          </a:bodyPr>
          <a:lstStyle/>
          <a:p>
            <a:pPr marL="388620" lvl="1" indent="-194310">
              <a:lnSpc>
                <a:spcPts val="2700"/>
              </a:lnSpc>
              <a:buFont typeface="Arial"/>
              <a:buChar char="•"/>
            </a:pPr>
            <a:r>
              <a:rPr lang="en-US" sz="1800">
                <a:latin typeface="Montserrat"/>
              </a:rPr>
              <a:t>Assessment due dates are governed by PP77 Assessment and Submission Policy available on SCEI website as well as on the </a:t>
            </a:r>
            <a:r>
              <a:rPr lang="en-US" sz="1800" err="1">
                <a:latin typeface="Montserrat"/>
              </a:rPr>
              <a:t>MySCEI</a:t>
            </a:r>
            <a:r>
              <a:rPr lang="en-US" sz="1800">
                <a:latin typeface="Montserrat"/>
              </a:rPr>
              <a:t> portal.</a:t>
            </a:r>
            <a:r>
              <a:rPr lang="en-US">
                <a:latin typeface="Montserrat"/>
              </a:rPr>
              <a:t>  </a:t>
            </a:r>
            <a:endParaRPr lang="en-US"/>
          </a:p>
          <a:p>
            <a:pPr marL="388620" lvl="1" indent="-194310">
              <a:lnSpc>
                <a:spcPts val="2700"/>
              </a:lnSpc>
              <a:buFont typeface="Arial"/>
              <a:buChar char="•"/>
            </a:pPr>
            <a:r>
              <a:rPr lang="en-US" sz="1800">
                <a:latin typeface="Montserrat"/>
              </a:rPr>
              <a:t>All theoretical assessment tasks are due 14 days after the last unit delivery</a:t>
            </a:r>
          </a:p>
          <a:p>
            <a:pPr marL="388620" lvl="1" indent="-194310">
              <a:lnSpc>
                <a:spcPts val="2700"/>
              </a:lnSpc>
              <a:buFont typeface="Arial"/>
              <a:buChar char="•"/>
            </a:pPr>
            <a:r>
              <a:rPr lang="en-US" sz="1800">
                <a:latin typeface="Montserrat"/>
              </a:rPr>
              <a:t>All SCEI students must submit their assessments online via the </a:t>
            </a:r>
            <a:r>
              <a:rPr lang="en-US" sz="1800" err="1">
                <a:latin typeface="Montserrat"/>
              </a:rPr>
              <a:t>MySCEI</a:t>
            </a:r>
            <a:r>
              <a:rPr lang="en-US" sz="1800">
                <a:latin typeface="Montserrat"/>
              </a:rPr>
              <a:t> portal. Only PDF files are accepted, otherwise the assessment is marked 'Not Yet Satisfactory'.</a:t>
            </a:r>
            <a:r>
              <a:rPr lang="en-US">
                <a:latin typeface="Montserrat"/>
              </a:rPr>
              <a:t> </a:t>
            </a:r>
            <a:endParaRPr lang="en-US" sz="1800">
              <a:latin typeface="Montserrat"/>
            </a:endParaRPr>
          </a:p>
          <a:p>
            <a:pPr>
              <a:lnSpc>
                <a:spcPts val="2700"/>
              </a:lnSpc>
            </a:pPr>
            <a:endParaRPr lang="en-US" sz="1800">
              <a:latin typeface="Montserrat"/>
            </a:endParaRPr>
          </a:p>
          <a:p>
            <a:pPr marL="777240" lvl="2" indent="-259080">
              <a:lnSpc>
                <a:spcPts val="2700"/>
              </a:lnSpc>
              <a:buFont typeface="Arial"/>
              <a:buChar char="⚬"/>
            </a:pPr>
            <a:r>
              <a:rPr lang="en-US" sz="1800">
                <a:latin typeface="Montserrat"/>
              </a:rPr>
              <a:t>The trainer and assessor will discuss unit assessments with you on commencement of the unit and inform you of the due dates for each task.</a:t>
            </a:r>
            <a:r>
              <a:rPr lang="en-US">
                <a:latin typeface="Montserrat"/>
              </a:rPr>
              <a:t> </a:t>
            </a:r>
            <a:endParaRPr lang="en-US" sz="1800">
              <a:latin typeface="Montserrat"/>
            </a:endParaRPr>
          </a:p>
          <a:p>
            <a:pPr marL="777240" lvl="2" indent="-259080">
              <a:lnSpc>
                <a:spcPts val="2700"/>
              </a:lnSpc>
              <a:buFont typeface="Arial"/>
              <a:buChar char="⚬"/>
            </a:pPr>
            <a:r>
              <a:rPr lang="en-US" sz="1800">
                <a:latin typeface="Montserrat"/>
              </a:rPr>
              <a:t>You are required to note the due dates in the space provided in the student assessment document. The due dates will also appear on your calendar in Moodle</a:t>
            </a:r>
            <a:r>
              <a:rPr lang="en-US">
                <a:latin typeface="Montserrat"/>
              </a:rPr>
              <a:t> </a:t>
            </a:r>
            <a:endParaRPr lang="en-US" sz="1800">
              <a:latin typeface="Montserrat"/>
            </a:endParaRPr>
          </a:p>
          <a:p>
            <a:pPr marL="1165860" lvl="3" indent="-291465">
              <a:lnSpc>
                <a:spcPts val="2700"/>
              </a:lnSpc>
              <a:buFont typeface="Arial"/>
              <a:buChar char="￭"/>
            </a:pPr>
            <a:r>
              <a:rPr lang="en-US" sz="1800">
                <a:latin typeface="Montserrat"/>
              </a:rPr>
              <a:t>It also helps to add them to your personal calendar in your student email and set reminders</a:t>
            </a:r>
          </a:p>
          <a:p>
            <a:pPr>
              <a:lnSpc>
                <a:spcPts val="2700"/>
              </a:lnSpc>
            </a:pPr>
            <a:endParaRPr lang="en-US" sz="1800">
              <a:latin typeface="Montserrat"/>
            </a:endParaRPr>
          </a:p>
          <a:p>
            <a:pPr marL="777240" lvl="2" indent="-259080">
              <a:lnSpc>
                <a:spcPts val="2700"/>
              </a:lnSpc>
              <a:buFont typeface="Arial"/>
              <a:buChar char="⚬"/>
            </a:pPr>
            <a:r>
              <a:rPr lang="en-US" sz="1800">
                <a:latin typeface="Montserrat"/>
              </a:rPr>
              <a:t>Failure to submit the assessment by the due date will result in a $</a:t>
            </a:r>
            <a:r>
              <a:rPr lang="en-US">
                <a:latin typeface="Montserrat"/>
              </a:rPr>
              <a:t>200</a:t>
            </a:r>
            <a:r>
              <a:rPr lang="en-US" sz="1800">
                <a:latin typeface="Montserrat"/>
              </a:rPr>
              <a:t> late submission fee</a:t>
            </a:r>
          </a:p>
          <a:p>
            <a:pPr marL="518160" lvl="2">
              <a:lnSpc>
                <a:spcPts val="2700"/>
              </a:lnSpc>
            </a:pPr>
            <a:r>
              <a:rPr lang="en-US" sz="1800" b="1">
                <a:solidFill>
                  <a:srgbClr val="1A1D1A"/>
                </a:solidFill>
                <a:latin typeface="Montserrat"/>
              </a:rPr>
              <a:t>Please note: Hard copies and email submissions are NOT accepted by trainers or Student Services.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Due Dates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6"/>
            <a:stretch>
              <a:fillRect l="-2730" r="-2730"/>
            </a:stretch>
          </a:blipFill>
        </p:spPr>
      </p:sp>
      <p:sp>
        <p:nvSpPr>
          <p:cNvPr id="9" name="TextBox 9"/>
          <p:cNvSpPr txBox="1"/>
          <p:nvPr/>
        </p:nvSpPr>
        <p:spPr>
          <a:xfrm>
            <a:off x="1829785" y="3043057"/>
            <a:ext cx="9379818" cy="4115614"/>
          </a:xfrm>
          <a:prstGeom prst="rect">
            <a:avLst/>
          </a:prstGeom>
        </p:spPr>
        <p:txBody>
          <a:bodyPr lIns="0" tIns="0" rIns="0" bIns="0" rtlCol="0" anchor="t">
            <a:spAutoFit/>
          </a:bodyPr>
          <a:lstStyle/>
          <a:p>
            <a:pPr>
              <a:lnSpc>
                <a:spcPts val="3600"/>
              </a:lnSpc>
            </a:pPr>
            <a:endParaRPr/>
          </a:p>
          <a:p>
            <a:pPr marL="518160" lvl="1" indent="-259080">
              <a:lnSpc>
                <a:spcPts val="3600"/>
              </a:lnSpc>
              <a:buFont typeface="Arial"/>
              <a:buChar char="•"/>
            </a:pPr>
            <a:r>
              <a:rPr lang="en-US" sz="2400">
                <a:solidFill>
                  <a:srgbClr val="1A1D1A"/>
                </a:solidFill>
                <a:latin typeface="Montserrat"/>
              </a:rPr>
              <a:t>All evidence of practical skills assessment are due 48hrs after the assessment is conducted and should be uploaded to Moodle.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 All practical skills assessment are within your student assessment task, located in </a:t>
            </a:r>
            <a:r>
              <a:rPr lang="en-US" sz="2400" err="1">
                <a:solidFill>
                  <a:srgbClr val="1A1D1A"/>
                </a:solidFill>
                <a:latin typeface="Montserrat"/>
              </a:rPr>
              <a:t>MySCEI</a:t>
            </a:r>
            <a:r>
              <a:rPr lang="en-US" sz="2400">
                <a:solidFill>
                  <a:srgbClr val="1A1D1A"/>
                </a:solidFill>
                <a:latin typeface="Montserrat"/>
              </a:rPr>
              <a:t>. You are required to print this document (double-sided) and get it collated / bound prior to your first practical skills assessment.  </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Due Dates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582" r="-9582"/>
            </a:stretch>
          </a:blipFill>
        </p:spPr>
      </p:sp>
      <p:sp>
        <p:nvSpPr>
          <p:cNvPr id="9" name="TextBox 9"/>
          <p:cNvSpPr txBox="1"/>
          <p:nvPr/>
        </p:nvSpPr>
        <p:spPr>
          <a:xfrm>
            <a:off x="1829785" y="3043057"/>
            <a:ext cx="9379818" cy="5004435"/>
          </a:xfrm>
          <a:prstGeom prst="rect">
            <a:avLst/>
          </a:prstGeom>
        </p:spPr>
        <p:txBody>
          <a:bodyPr lIns="0" tIns="0" rIns="0" bIns="0" rtlCol="0" anchor="t">
            <a:spAutoFit/>
          </a:bodyPr>
          <a:lstStyle/>
          <a:p>
            <a:pPr>
              <a:lnSpc>
                <a:spcPts val="3600"/>
              </a:lnSpc>
            </a:pPr>
            <a:endParaRPr/>
          </a:p>
          <a:p>
            <a:pPr marL="518160" lvl="1" indent="-259080">
              <a:lnSpc>
                <a:spcPts val="3600"/>
              </a:lnSpc>
              <a:buFont typeface="Arial"/>
              <a:buChar char="•"/>
            </a:pPr>
            <a:r>
              <a:rPr lang="en-US" sz="2400">
                <a:solidFill>
                  <a:srgbClr val="1A1D1A"/>
                </a:solidFill>
                <a:latin typeface="Montserrat"/>
              </a:rPr>
              <a:t>If you are not able to meet the assessment due date, you do have the right to apply for extension by completing the </a:t>
            </a:r>
            <a:r>
              <a:rPr lang="en-US" sz="2400">
                <a:solidFill>
                  <a:srgbClr val="1A1D1A"/>
                </a:solidFill>
                <a:latin typeface="Montserrat Bold Italics"/>
              </a:rPr>
              <a:t>FOR118 Application for extension for assessment due date </a:t>
            </a:r>
            <a:r>
              <a:rPr lang="en-US" sz="2400">
                <a:solidFill>
                  <a:srgbClr val="1A1D1A"/>
                </a:solidFill>
                <a:latin typeface="Montserrat"/>
              </a:rPr>
              <a:t>located under the Student Support section of MySCEI platform</a:t>
            </a:r>
            <a:r>
              <a:rPr lang="en-US" sz="2400">
                <a:solidFill>
                  <a:srgbClr val="1A1D1A"/>
                </a:solidFill>
                <a:latin typeface="Montserrat Bold Italics"/>
              </a:rPr>
              <a:t>. </a:t>
            </a:r>
          </a:p>
          <a:p>
            <a:pPr marL="518160" lvl="1" indent="-259080">
              <a:lnSpc>
                <a:spcPts val="3600"/>
              </a:lnSpc>
              <a:buFont typeface="Arial"/>
              <a:buChar char="•"/>
            </a:pPr>
            <a:r>
              <a:rPr lang="en-US" sz="2400">
                <a:solidFill>
                  <a:srgbClr val="1A1D1A"/>
                </a:solidFill>
                <a:latin typeface="Montserrat"/>
              </a:rPr>
              <a:t>The FOR118 form MUST be submitted 48 </a:t>
            </a:r>
            <a:r>
              <a:rPr lang="en-US" sz="2400" err="1">
                <a:solidFill>
                  <a:srgbClr val="1A1D1A"/>
                </a:solidFill>
                <a:latin typeface="Montserrat"/>
              </a:rPr>
              <a:t>hr</a:t>
            </a:r>
            <a:r>
              <a:rPr lang="en-US" sz="2400">
                <a:solidFill>
                  <a:srgbClr val="1A1D1A"/>
                </a:solidFill>
                <a:latin typeface="Montserrat"/>
              </a:rPr>
              <a:t> prior to the due date via email directly to your trainer for approval.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If and once approved the FOR118 form must be uploaded as a cover page with your assessment task.</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Extension to Assessment Due Dates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08F5B-9411-C602-4528-795B355EFF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4D8DD8-7861-68B6-EE1B-A383864305F1}"/>
              </a:ext>
            </a:extLst>
          </p:cNvPr>
          <p:cNvGrpSpPr/>
          <p:nvPr/>
        </p:nvGrpSpPr>
        <p:grpSpPr>
          <a:xfrm>
            <a:off x="9466279" y="2469463"/>
            <a:ext cx="8335913" cy="6817412"/>
            <a:chOff x="0" y="0"/>
            <a:chExt cx="2195467" cy="1795532"/>
          </a:xfrm>
        </p:grpSpPr>
        <p:sp>
          <p:nvSpPr>
            <p:cNvPr id="3" name="Freeform 3">
              <a:extLst>
                <a:ext uri="{FF2B5EF4-FFF2-40B4-BE49-F238E27FC236}">
                  <a16:creationId xmlns:a16="http://schemas.microsoft.com/office/drawing/2014/main" id="{E678CD6C-E691-4981-32C0-69E4828CF402}"/>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4" name="TextBox 4">
              <a:extLst>
                <a:ext uri="{FF2B5EF4-FFF2-40B4-BE49-F238E27FC236}">
                  <a16:creationId xmlns:a16="http://schemas.microsoft.com/office/drawing/2014/main" id="{9051538F-2821-9466-FAD0-22B7F426B1CD}"/>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5" name="AutoShape 5">
            <a:extLst>
              <a:ext uri="{FF2B5EF4-FFF2-40B4-BE49-F238E27FC236}">
                <a16:creationId xmlns:a16="http://schemas.microsoft.com/office/drawing/2014/main" id="{979FCF22-6C3A-4849-5E7D-896E1E31784A}"/>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49B18F9F-B190-C151-8044-F57D2ABC7438}"/>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CCF41A2C-8B1D-A8F1-3F96-C45ACD39217E}"/>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29EF4EA3-89D9-346E-6573-6358B95F4535}"/>
              </a:ext>
            </a:extLst>
          </p:cNvPr>
          <p:cNvGrpSpPr/>
          <p:nvPr/>
        </p:nvGrpSpPr>
        <p:grpSpPr>
          <a:xfrm>
            <a:off x="485808" y="2368558"/>
            <a:ext cx="8505246" cy="6833298"/>
            <a:chOff x="0" y="-19050"/>
            <a:chExt cx="2240065" cy="1799716"/>
          </a:xfrm>
        </p:grpSpPr>
        <p:sp>
          <p:nvSpPr>
            <p:cNvPr id="9" name="Freeform 9">
              <a:extLst>
                <a:ext uri="{FF2B5EF4-FFF2-40B4-BE49-F238E27FC236}">
                  <a16:creationId xmlns:a16="http://schemas.microsoft.com/office/drawing/2014/main" id="{52EC744F-A67A-6E98-CAD3-7C6027614560}"/>
                </a:ext>
              </a:extLst>
            </p:cNvPr>
            <p:cNvSpPr/>
            <p:nvPr/>
          </p:nvSpPr>
          <p:spPr>
            <a:xfrm>
              <a:off x="44598" y="-14866"/>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94C24588-C190-B965-95C2-337E30184AA9}"/>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A620DECB-BBB7-EA60-A421-912BF243DC69}"/>
              </a:ext>
            </a:extLst>
          </p:cNvPr>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Overview of Orientation</a:t>
            </a:r>
          </a:p>
        </p:txBody>
      </p:sp>
      <p:sp>
        <p:nvSpPr>
          <p:cNvPr id="12" name="TextBox 12">
            <a:extLst>
              <a:ext uri="{FF2B5EF4-FFF2-40B4-BE49-F238E27FC236}">
                <a16:creationId xmlns:a16="http://schemas.microsoft.com/office/drawing/2014/main" id="{54E2B428-015D-73F2-A61B-E4E14BFF45A6}"/>
              </a:ext>
            </a:extLst>
          </p:cNvPr>
          <p:cNvSpPr txBox="1"/>
          <p:nvPr/>
        </p:nvSpPr>
        <p:spPr>
          <a:xfrm>
            <a:off x="1535508" y="3064860"/>
            <a:ext cx="6829180" cy="3754939"/>
          </a:xfrm>
          <a:prstGeom prst="rect">
            <a:avLst/>
          </a:prstGeom>
        </p:spPr>
        <p:txBody>
          <a:bodyPr lIns="0" tIns="0" rIns="0" bIns="0" rtlCol="0" anchor="t">
            <a:spAutoFit/>
          </a:bodyPr>
          <a:lstStyle/>
          <a:p>
            <a:pPr algn="ctr">
              <a:lnSpc>
                <a:spcPts val="3749"/>
              </a:lnSpc>
            </a:pPr>
            <a:endParaRPr lang="en-US" sz="2450" dirty="0">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Welcome to SCEI </a:t>
            </a:r>
          </a:p>
          <a:p>
            <a:pPr marL="342900" indent="-342900">
              <a:lnSpc>
                <a:spcPts val="3749"/>
              </a:lnSpc>
              <a:buFont typeface="Arial"/>
              <a:buChar char="•"/>
            </a:pPr>
            <a:endParaRPr lang="en-US" sz="2450" dirty="0">
              <a:solidFill>
                <a:srgbClr val="FFFFFF"/>
              </a:solidFill>
              <a:latin typeface="Montserrat"/>
            </a:endParaRPr>
          </a:p>
          <a:p>
            <a:pPr marL="342900" indent="-342900">
              <a:lnSpc>
                <a:spcPts val="3749"/>
              </a:lnSpc>
              <a:buFont typeface="Arial"/>
              <a:buChar char="•"/>
            </a:pPr>
            <a:r>
              <a:rPr lang="en-US" sz="2450">
                <a:solidFill>
                  <a:srgbClr val="FFFFFF"/>
                </a:solidFill>
                <a:latin typeface="Montserrat"/>
              </a:rPr>
              <a:t>Policies and procedures</a:t>
            </a:r>
          </a:p>
          <a:p>
            <a:pPr marL="342900" indent="-342900">
              <a:lnSpc>
                <a:spcPts val="3749"/>
              </a:lnSpc>
              <a:buFont typeface="Arial"/>
              <a:buChar char="•"/>
            </a:pPr>
            <a:endParaRPr lang="en-US" sz="2450" dirty="0">
              <a:solidFill>
                <a:srgbClr val="FFFFFF"/>
              </a:solidFill>
              <a:latin typeface="Montserrat"/>
            </a:endParaRPr>
          </a:p>
          <a:p>
            <a:pPr marL="342900" indent="-342900">
              <a:lnSpc>
                <a:spcPts val="3749"/>
              </a:lnSpc>
              <a:buFont typeface="Arial"/>
              <a:buChar char="•"/>
            </a:pPr>
            <a:r>
              <a:rPr lang="en-US" sz="2450" dirty="0">
                <a:solidFill>
                  <a:srgbClr val="FFFFFF"/>
                </a:solidFill>
                <a:latin typeface="Montserrat"/>
              </a:rPr>
              <a:t>Accessing student emails and </a:t>
            </a:r>
            <a:r>
              <a:rPr lang="en-US" sz="2450" dirty="0" err="1">
                <a:solidFill>
                  <a:srgbClr val="FFFFFF"/>
                </a:solidFill>
                <a:latin typeface="Montserrat"/>
              </a:rPr>
              <a:t>MySCEI</a:t>
            </a:r>
            <a:endParaRPr lang="en-US" sz="2450" dirty="0">
              <a:solidFill>
                <a:srgbClr val="FFFFFF"/>
              </a:solidFill>
              <a:latin typeface="Montserrat"/>
            </a:endParaRPr>
          </a:p>
          <a:p>
            <a:pPr marL="342900" indent="-342900">
              <a:lnSpc>
                <a:spcPts val="3749"/>
              </a:lnSpc>
              <a:buFont typeface="Arial"/>
              <a:buChar char="•"/>
            </a:pPr>
            <a:endParaRPr lang="en-US" sz="2450" dirty="0">
              <a:solidFill>
                <a:srgbClr val="FFFFFF"/>
              </a:solidFill>
              <a:latin typeface="Montserrat"/>
            </a:endParaRPr>
          </a:p>
          <a:p>
            <a:pPr marL="342900" indent="-342900">
              <a:lnSpc>
                <a:spcPts val="3749"/>
              </a:lnSpc>
              <a:buFont typeface="Arial"/>
              <a:buChar char="•"/>
            </a:pPr>
            <a:r>
              <a:rPr lang="en-US" sz="2450">
                <a:solidFill>
                  <a:srgbClr val="FFFFFF"/>
                </a:solidFill>
                <a:latin typeface="Montserrat"/>
              </a:rPr>
              <a:t>Campus Tour </a:t>
            </a:r>
          </a:p>
        </p:txBody>
      </p:sp>
      <p:sp>
        <p:nvSpPr>
          <p:cNvPr id="13" name="TextBox 13">
            <a:extLst>
              <a:ext uri="{FF2B5EF4-FFF2-40B4-BE49-F238E27FC236}">
                <a16:creationId xmlns:a16="http://schemas.microsoft.com/office/drawing/2014/main" id="{2DDDAACC-A8CD-55E5-78DC-C16939A350CC}"/>
              </a:ext>
            </a:extLst>
          </p:cNvPr>
          <p:cNvSpPr txBox="1"/>
          <p:nvPr/>
        </p:nvSpPr>
        <p:spPr>
          <a:xfrm>
            <a:off x="10039139" y="2980193"/>
            <a:ext cx="7220161" cy="4703916"/>
          </a:xfrm>
          <a:prstGeom prst="rect">
            <a:avLst/>
          </a:prstGeom>
        </p:spPr>
        <p:txBody>
          <a:bodyPr lIns="0" tIns="0" rIns="0" bIns="0" rtlCol="0" anchor="t">
            <a:spAutoFit/>
          </a:bodyPr>
          <a:lstStyle/>
          <a:p>
            <a:pPr algn="ctr">
              <a:lnSpc>
                <a:spcPts val="3749"/>
              </a:lnSpc>
            </a:pPr>
            <a:endParaRPr lang="en-US" sz="2450" dirty="0">
              <a:solidFill>
                <a:srgbClr val="FFFFFF"/>
              </a:solidFill>
              <a:latin typeface="Montserrat"/>
            </a:endParaRPr>
          </a:p>
          <a:p>
            <a:pPr marL="342900" indent="-342900">
              <a:lnSpc>
                <a:spcPts val="3749"/>
              </a:lnSpc>
              <a:buFont typeface="Arial"/>
              <a:buChar char="•"/>
            </a:pPr>
            <a:r>
              <a:rPr lang="en-US" sz="2450">
                <a:solidFill>
                  <a:srgbClr val="FFFFFF"/>
                </a:solidFill>
                <a:latin typeface="Montserrat"/>
              </a:rPr>
              <a:t>Meet and Greet with CC and Trainer</a:t>
            </a:r>
            <a:endParaRPr lang="en-US" sz="2450" dirty="0">
              <a:solidFill>
                <a:srgbClr val="FFFFFF"/>
              </a:solidFill>
              <a:latin typeface="Montserrat"/>
            </a:endParaRPr>
          </a:p>
          <a:p>
            <a:pPr marL="342900" indent="-342900">
              <a:lnSpc>
                <a:spcPts val="3749"/>
              </a:lnSpc>
              <a:buFont typeface="Arial"/>
              <a:buChar char="•"/>
            </a:pPr>
            <a:endParaRPr lang="en-US" sz="2450" dirty="0">
              <a:solidFill>
                <a:srgbClr val="FFFFFF"/>
              </a:solidFill>
              <a:latin typeface="Montserrat"/>
            </a:endParaRPr>
          </a:p>
          <a:p>
            <a:pPr marL="342900" indent="-342900">
              <a:lnSpc>
                <a:spcPts val="3749"/>
              </a:lnSpc>
              <a:buFont typeface="Arial"/>
              <a:buChar char="•"/>
            </a:pPr>
            <a:r>
              <a:rPr lang="en-US" sz="2450">
                <a:solidFill>
                  <a:srgbClr val="FFFFFF"/>
                </a:solidFill>
                <a:latin typeface="Montserrat"/>
              </a:rPr>
              <a:t>Work Placement requirements and documents – Work Placement Officer</a:t>
            </a:r>
            <a:endParaRPr lang="en-US" sz="2450">
              <a:solidFill>
                <a:srgbClr val="F8B858"/>
              </a:solidFill>
              <a:latin typeface="Montserrat Classic Bold"/>
            </a:endParaRPr>
          </a:p>
          <a:p>
            <a:pPr marL="342900" indent="-342900">
              <a:lnSpc>
                <a:spcPts val="3749"/>
              </a:lnSpc>
              <a:buFont typeface="Arial"/>
              <a:buChar char="•"/>
            </a:pPr>
            <a:endParaRPr lang="en-US" sz="2450" dirty="0">
              <a:solidFill>
                <a:srgbClr val="FFFFFF"/>
              </a:solidFill>
              <a:latin typeface="Montserrat"/>
            </a:endParaRPr>
          </a:p>
          <a:p>
            <a:pPr marL="342900" indent="-342900">
              <a:lnSpc>
                <a:spcPts val="3749"/>
              </a:lnSpc>
              <a:buFont typeface="Arial"/>
              <a:buChar char="•"/>
            </a:pPr>
            <a:r>
              <a:rPr lang="en-US" sz="2450">
                <a:solidFill>
                  <a:srgbClr val="FFFFFF"/>
                </a:solidFill>
                <a:latin typeface="Montserrat"/>
              </a:rPr>
              <a:t>Q&amp;A</a:t>
            </a:r>
            <a:endParaRPr lang="en-US" sz="2450">
              <a:solidFill>
                <a:srgbClr val="F8B858"/>
              </a:solidFill>
              <a:latin typeface="Montserrat Classic Bold"/>
            </a:endParaRPr>
          </a:p>
          <a:p>
            <a:pPr marL="342900" indent="-342900">
              <a:lnSpc>
                <a:spcPts val="3749"/>
              </a:lnSpc>
              <a:buFont typeface="Arial"/>
              <a:buChar char="•"/>
            </a:pPr>
            <a:endParaRPr lang="en-US" sz="2450" dirty="0">
              <a:solidFill>
                <a:srgbClr val="FFFFFF"/>
              </a:solidFill>
              <a:latin typeface="Montserrat"/>
            </a:endParaRPr>
          </a:p>
          <a:p>
            <a:pPr marL="342900" indent="-342900">
              <a:lnSpc>
                <a:spcPts val="3749"/>
              </a:lnSpc>
              <a:buFont typeface="Arial"/>
              <a:buChar char="•"/>
            </a:pPr>
            <a:endParaRPr lang="en-US" sz="2450" dirty="0">
              <a:solidFill>
                <a:srgbClr val="FFFFFF"/>
              </a:solidFill>
              <a:latin typeface="Montserrat"/>
            </a:endParaRPr>
          </a:p>
          <a:p>
            <a:pPr>
              <a:lnSpc>
                <a:spcPts val="3749"/>
              </a:lnSpc>
            </a:pPr>
            <a:endParaRPr lang="en-US" sz="2450" dirty="0">
              <a:solidFill>
                <a:srgbClr val="FFFFFF"/>
              </a:solidFill>
              <a:latin typeface="Montserrat"/>
            </a:endParaRPr>
          </a:p>
        </p:txBody>
      </p:sp>
    </p:spTree>
    <p:extLst>
      <p:ext uri="{BB962C8B-B14F-4D97-AF65-F5344CB8AC3E}">
        <p14:creationId xmlns:p14="http://schemas.microsoft.com/office/powerpoint/2010/main" val="1969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Marking</a:t>
            </a:r>
          </a:p>
        </p:txBody>
      </p:sp>
      <p:grpSp>
        <p:nvGrpSpPr>
          <p:cNvPr id="3" name="Group 3"/>
          <p:cNvGrpSpPr/>
          <p:nvPr/>
        </p:nvGrpSpPr>
        <p:grpSpPr>
          <a:xfrm>
            <a:off x="0" y="2727466"/>
            <a:ext cx="5528803" cy="6530834"/>
            <a:chOff x="0" y="0"/>
            <a:chExt cx="7371737" cy="8707779"/>
          </a:xfrm>
        </p:grpSpPr>
        <p:pic>
          <p:nvPicPr>
            <p:cNvPr id="4" name="Picture 4"/>
            <p:cNvPicPr>
              <a:picLocks noChangeAspect="1"/>
            </p:cNvPicPr>
            <p:nvPr/>
          </p:nvPicPr>
          <p:blipFill>
            <a:blip r:embed="rId2"/>
            <a:srcRect l="18440" r="25156"/>
            <a:stretch>
              <a:fillRect/>
            </a:stretch>
          </p:blipFill>
          <p:spPr>
            <a:xfrm>
              <a:off x="0" y="0"/>
              <a:ext cx="7371737" cy="8707779"/>
            </a:xfrm>
            <a:prstGeom prst="rect">
              <a:avLst/>
            </a:prstGeom>
          </p:spPr>
        </p:pic>
      </p:grpSp>
      <p:sp>
        <p:nvSpPr>
          <p:cNvPr id="5" name="Freeform 5"/>
          <p:cNvSpPr/>
          <p:nvPr/>
        </p:nvSpPr>
        <p:spPr>
          <a:xfrm>
            <a:off x="7193696"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7680585" y="1681203"/>
            <a:ext cx="10277800" cy="5164234"/>
          </a:xfrm>
          <a:prstGeom prst="rect">
            <a:avLst/>
          </a:prstGeom>
        </p:spPr>
        <p:txBody>
          <a:bodyPr lIns="0" tIns="0" rIns="0" bIns="0" rtlCol="0" anchor="t">
            <a:spAutoFit/>
          </a:bodyPr>
          <a:lstStyle/>
          <a:p>
            <a:pPr marL="388623" lvl="1" indent="-194312">
              <a:lnSpc>
                <a:spcPts val="2700"/>
              </a:lnSpc>
              <a:buFont typeface="Arial"/>
              <a:buChar char="•"/>
            </a:pPr>
            <a:endParaRPr lang="en-US" sz="1800" b="1">
              <a:solidFill>
                <a:srgbClr val="FFFFFF"/>
              </a:solidFill>
              <a:latin typeface="Montserrat"/>
            </a:endParaRPr>
          </a:p>
          <a:p>
            <a:pPr marL="388623" lvl="1" indent="-194312">
              <a:lnSpc>
                <a:spcPts val="2700"/>
              </a:lnSpc>
              <a:buFont typeface="Arial"/>
              <a:buChar char="•"/>
            </a:pPr>
            <a:r>
              <a:rPr lang="en-US" sz="1800" b="1">
                <a:solidFill>
                  <a:schemeClr val="bg1"/>
                </a:solidFill>
                <a:latin typeface="Montserrat Bold"/>
              </a:rPr>
              <a:t>All theoretical assessment work will be graded satisfactory(s) or Not yet unsatisfactory (NYS).</a:t>
            </a:r>
            <a:endParaRPr lang="en-US" sz="1800" b="1">
              <a:solidFill>
                <a:schemeClr val="bg1"/>
              </a:solidFill>
              <a:latin typeface="Montserrat"/>
            </a:endParaRPr>
          </a:p>
          <a:p>
            <a:pPr marL="388623" lvl="1" indent="-194312">
              <a:lnSpc>
                <a:spcPts val="2700"/>
              </a:lnSpc>
              <a:buFont typeface="Arial"/>
              <a:buChar char="•"/>
            </a:pPr>
            <a:r>
              <a:rPr lang="en-US" sz="1800" i="1">
                <a:solidFill>
                  <a:srgbClr val="FFFFFF"/>
                </a:solidFill>
                <a:latin typeface="Montserrat"/>
              </a:rPr>
              <a:t>1 Unit of Competency = 1 assessment. An assessment is usually made up of three different tasks. </a:t>
            </a:r>
          </a:p>
          <a:p>
            <a:pPr marL="388623" lvl="1" indent="-194312">
              <a:lnSpc>
                <a:spcPts val="2700"/>
              </a:lnSpc>
              <a:buFont typeface="Arial"/>
              <a:buChar char="•"/>
            </a:pPr>
            <a:endParaRPr lang="en-US" sz="1800" i="1">
              <a:solidFill>
                <a:srgbClr val="FFFFFF"/>
              </a:solidFill>
              <a:latin typeface="Montserrat"/>
            </a:endParaRPr>
          </a:p>
          <a:p>
            <a:pPr marL="388623" lvl="1" indent="-194312">
              <a:lnSpc>
                <a:spcPts val="2700"/>
              </a:lnSpc>
              <a:buFont typeface="Arial"/>
              <a:buChar char="•"/>
            </a:pPr>
            <a:r>
              <a:rPr lang="en-US" sz="1800">
                <a:solidFill>
                  <a:srgbClr val="FFFFFF"/>
                </a:solidFill>
                <a:latin typeface="Montserrat"/>
              </a:rPr>
              <a:t>If you do not achieve a satisfactory(s) will be awarded the result of unsatisfactory (US) and will be provided feedback on the areas that need to be rectified. </a:t>
            </a:r>
          </a:p>
          <a:p>
            <a:pPr marL="388623" lvl="1" indent="-194312">
              <a:lnSpc>
                <a:spcPts val="2700"/>
              </a:lnSpc>
              <a:buFont typeface="Arial"/>
              <a:buChar char="•"/>
            </a:pPr>
            <a:r>
              <a:rPr lang="en-US" sz="1800">
                <a:solidFill>
                  <a:srgbClr val="FFFFFF"/>
                </a:solidFill>
                <a:latin typeface="Montserrat"/>
              </a:rPr>
              <a:t>Based on the level of understanding demonstrated, you will be asked to address the gaps in your evidence by submitting part or all your assessment</a:t>
            </a:r>
          </a:p>
          <a:p>
            <a:pPr marL="388623" lvl="1" indent="-194312">
              <a:lnSpc>
                <a:spcPts val="2700"/>
              </a:lnSpc>
              <a:buFont typeface="Arial"/>
              <a:buChar char="•"/>
            </a:pPr>
            <a:r>
              <a:rPr lang="en-US" sz="1800">
                <a:solidFill>
                  <a:srgbClr val="FFFFFF"/>
                </a:solidFill>
                <a:latin typeface="Montserrat"/>
              </a:rPr>
              <a:t>Should additional support be required it is the student’s responsibility to request additional assistance or clarification as soon as possible after receiving initial feedback.</a:t>
            </a:r>
          </a:p>
          <a:p>
            <a:pPr marL="388623" lvl="1" indent="-194312">
              <a:lnSpc>
                <a:spcPts val="2700"/>
              </a:lnSpc>
              <a:buFont typeface="Arial"/>
              <a:buChar char="•"/>
            </a:pPr>
            <a:endParaRPr lang="en-US" sz="1800">
              <a:solidFill>
                <a:srgbClr val="FFFFFF"/>
              </a:solidFill>
              <a:latin typeface="Montserrat"/>
            </a:endParaRPr>
          </a:p>
          <a:p>
            <a:pPr marL="388623" lvl="1" indent="-194312">
              <a:lnSpc>
                <a:spcPts val="2700"/>
              </a:lnSpc>
              <a:buFont typeface="Arial"/>
              <a:buChar char="•"/>
            </a:pPr>
            <a:r>
              <a:rPr lang="en-US" sz="1800" b="1">
                <a:solidFill>
                  <a:srgbClr val="FFFFFF"/>
                </a:solidFill>
                <a:latin typeface="Montserrat"/>
              </a:rPr>
              <a:t>Total number of submission for assessment task is 3 times ( initial submission plus up to 2 resubmissions)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0">
            <a:extLst>
              <a:ext uri="{FF2B5EF4-FFF2-40B4-BE49-F238E27FC236}">
                <a16:creationId xmlns:a16="http://schemas.microsoft.com/office/drawing/2014/main" id="{F8CB087C-C9F4-49CD-31F5-C68AEBD44AAD}"/>
              </a:ext>
            </a:extLst>
          </p:cNvPr>
          <p:cNvSpPr txBox="1"/>
          <p:nvPr/>
        </p:nvSpPr>
        <p:spPr>
          <a:xfrm>
            <a:off x="7680585" y="1426885"/>
            <a:ext cx="10277800" cy="508635"/>
          </a:xfrm>
          <a:prstGeom prst="rect">
            <a:avLst/>
          </a:prstGeom>
        </p:spPr>
        <p:txBody>
          <a:bodyPr wrap="square"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a:t>
            </a:r>
            <a:r>
              <a:rPr lang="en-US" sz="2899">
                <a:solidFill>
                  <a:schemeClr val="bg1"/>
                </a:solidFill>
                <a:latin typeface="Montserrat Bold"/>
              </a:rPr>
              <a:t>VS </a:t>
            </a:r>
            <a:r>
              <a:rPr lang="en-US" sz="2899">
                <a:solidFill>
                  <a:srgbClr val="689F00"/>
                </a:solidFill>
                <a:latin typeface="Montserrat Bold"/>
              </a:rPr>
              <a:t>Satisfactory</a:t>
            </a:r>
          </a:p>
        </p:txBody>
      </p:sp>
    </p:spTree>
    <p:extLst>
      <p:ext uri="{BB962C8B-B14F-4D97-AF65-F5344CB8AC3E}">
        <p14:creationId xmlns:p14="http://schemas.microsoft.com/office/powerpoint/2010/main" val="1362720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Marking</a:t>
            </a:r>
          </a:p>
        </p:txBody>
      </p:sp>
      <p:grpSp>
        <p:nvGrpSpPr>
          <p:cNvPr id="3" name="Group 3"/>
          <p:cNvGrpSpPr/>
          <p:nvPr/>
        </p:nvGrpSpPr>
        <p:grpSpPr>
          <a:xfrm>
            <a:off x="0" y="2727466"/>
            <a:ext cx="5528803" cy="6530834"/>
            <a:chOff x="0" y="0"/>
            <a:chExt cx="7371737" cy="8707779"/>
          </a:xfrm>
        </p:grpSpPr>
        <p:pic>
          <p:nvPicPr>
            <p:cNvPr id="4" name="Picture 4"/>
            <p:cNvPicPr>
              <a:picLocks noChangeAspect="1"/>
            </p:cNvPicPr>
            <p:nvPr/>
          </p:nvPicPr>
          <p:blipFill>
            <a:blip r:embed="rId2"/>
            <a:srcRect l="18440" r="25156"/>
            <a:stretch>
              <a:fillRect/>
            </a:stretch>
          </p:blipFill>
          <p:spPr>
            <a:xfrm>
              <a:off x="0" y="0"/>
              <a:ext cx="7371737" cy="8707779"/>
            </a:xfrm>
            <a:prstGeom prst="rect">
              <a:avLst/>
            </a:prstGeom>
          </p:spPr>
        </p:pic>
      </p:grpSp>
      <p:sp>
        <p:nvSpPr>
          <p:cNvPr id="5" name="Freeform 5"/>
          <p:cNvSpPr/>
          <p:nvPr/>
        </p:nvSpPr>
        <p:spPr>
          <a:xfrm>
            <a:off x="7193696"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7680585" y="1681203"/>
            <a:ext cx="10277800" cy="6898492"/>
          </a:xfrm>
          <a:prstGeom prst="rect">
            <a:avLst/>
          </a:prstGeom>
        </p:spPr>
        <p:txBody>
          <a:bodyPr lIns="0" tIns="0" rIns="0" bIns="0" rtlCol="0" anchor="t">
            <a:spAutoFit/>
          </a:bodyPr>
          <a:lstStyle/>
          <a:p>
            <a:pPr marL="388620" lvl="1" indent="-194310">
              <a:lnSpc>
                <a:spcPts val="2700"/>
              </a:lnSpc>
              <a:buFont typeface="Arial"/>
              <a:buChar char="•"/>
            </a:pPr>
            <a:endParaRPr lang="en-US" sz="1800" b="1">
              <a:solidFill>
                <a:srgbClr val="FFFFFF"/>
              </a:solidFill>
              <a:latin typeface="Montserrat"/>
            </a:endParaRPr>
          </a:p>
          <a:p>
            <a:pPr marL="388620" lvl="1" indent="-194310">
              <a:lnSpc>
                <a:spcPts val="2700"/>
              </a:lnSpc>
              <a:buFont typeface="Arial"/>
              <a:buChar char="•"/>
            </a:pPr>
            <a:r>
              <a:rPr lang="en-US" sz="1800" b="1">
                <a:solidFill>
                  <a:schemeClr val="bg1"/>
                </a:solidFill>
                <a:latin typeface="Montserrat Bold"/>
              </a:rPr>
              <a:t>All theoretical assessment work will be graded satisfactory (S) or Not yet unsatisfactory (NYS).</a:t>
            </a:r>
            <a:endParaRPr lang="en-US" sz="1800" b="1">
              <a:solidFill>
                <a:schemeClr val="bg1"/>
              </a:solidFill>
              <a:latin typeface="Montserrat"/>
            </a:endParaRPr>
          </a:p>
          <a:p>
            <a:pPr marL="388620" lvl="1" indent="-194310">
              <a:lnSpc>
                <a:spcPts val="2700"/>
              </a:lnSpc>
              <a:buFont typeface="Arial"/>
              <a:buChar char="•"/>
            </a:pPr>
            <a:endParaRPr lang="en-US" sz="1800">
              <a:solidFill>
                <a:srgbClr val="FFFFFF"/>
              </a:solidFill>
              <a:latin typeface="Montserrat"/>
            </a:endParaRPr>
          </a:p>
          <a:p>
            <a:pPr marL="388620" lvl="1" indent="-194310">
              <a:lnSpc>
                <a:spcPts val="2700"/>
              </a:lnSpc>
              <a:buFont typeface="Arial"/>
              <a:buChar char="•"/>
            </a:pPr>
            <a:r>
              <a:rPr lang="en-US" sz="1800">
                <a:solidFill>
                  <a:srgbClr val="FFFFFF"/>
                </a:solidFill>
                <a:latin typeface="Montserrat"/>
              </a:rPr>
              <a:t>Should the result of unsatisfactory (US) be recorded on your 3rd attempt, you will be counselled by the Course Coordinator and provided options in regard to your continuance in the program based on your ability to meet the academic requirements.</a:t>
            </a:r>
            <a:r>
              <a:rPr lang="en-US">
                <a:solidFill>
                  <a:srgbClr val="FFFFFF"/>
                </a:solidFill>
                <a:latin typeface="Montserrat"/>
              </a:rPr>
              <a:t> </a:t>
            </a:r>
          </a:p>
          <a:p>
            <a:pPr marL="388623" lvl="1" indent="-194312">
              <a:lnSpc>
                <a:spcPts val="2700"/>
              </a:lnSpc>
              <a:buFont typeface="Arial"/>
              <a:buChar char="•"/>
            </a:pPr>
            <a:r>
              <a:rPr lang="en-US">
                <a:solidFill>
                  <a:srgbClr val="FFFFFF"/>
                </a:solidFill>
                <a:latin typeface="Montserrat"/>
              </a:rPr>
              <a:t>Options will include withdrawal or repeating the unit or semester at a cost. This decision will be based on the overall understanding you have demonstrated.</a:t>
            </a:r>
          </a:p>
          <a:p>
            <a:pPr marL="388620" lvl="1" indent="-194310">
              <a:lnSpc>
                <a:spcPts val="2700"/>
              </a:lnSpc>
              <a:buFont typeface="Arial"/>
              <a:buChar char="•"/>
            </a:pPr>
            <a:r>
              <a:rPr lang="en-US" sz="1800">
                <a:solidFill>
                  <a:srgbClr val="FFFFFF"/>
                </a:solidFill>
                <a:latin typeface="Montserrat"/>
              </a:rPr>
              <a:t>If you have been deemed with an unsatisfactory result for a unit of competency linked to professional practice, you will not be allowed to participate in professional practice, until; you have achieved a satisfactory result in the relevant assessment. </a:t>
            </a:r>
          </a:p>
          <a:p>
            <a:pPr marL="388620" lvl="1" indent="-194310">
              <a:lnSpc>
                <a:spcPts val="2700"/>
              </a:lnSpc>
              <a:buFont typeface="Arial"/>
              <a:buChar char="•"/>
            </a:pPr>
            <a:r>
              <a:rPr lang="en-US" sz="1800">
                <a:solidFill>
                  <a:srgbClr val="FFFFFF"/>
                </a:solidFill>
                <a:latin typeface="Montserrat"/>
              </a:rPr>
              <a:t>If you are deemed unsatisfactory on any professional practice you will not be allowed to progress onto the next semester. You will have to repeat the specific semester before being allowed to progress. The additional cost of this repeated semester is the responsibility of the student.</a:t>
            </a:r>
            <a:r>
              <a:rPr lang="en-US">
                <a:solidFill>
                  <a:srgbClr val="FFFFFF"/>
                </a:solidFill>
                <a:latin typeface="Montserrat"/>
              </a:rPr>
              <a:t> </a:t>
            </a:r>
            <a:endParaRPr lang="en-US" sz="1800">
              <a:solidFill>
                <a:srgbClr val="FFFFFF"/>
              </a:solidFill>
              <a:latin typeface="Montserrat"/>
            </a:endParaRPr>
          </a:p>
          <a:p>
            <a:pPr marL="845820" lvl="2" indent="-194310">
              <a:lnSpc>
                <a:spcPts val="2700"/>
              </a:lnSpc>
              <a:buFont typeface="Arial"/>
              <a:buChar char="•"/>
            </a:pPr>
            <a:endParaRPr lang="en-US">
              <a:solidFill>
                <a:srgbClr val="F9CA06"/>
              </a:solidFill>
              <a:latin typeface="Montserrat"/>
            </a:endParaRPr>
          </a:p>
          <a:p>
            <a:pPr marL="194310" lvl="1">
              <a:lnSpc>
                <a:spcPts val="2700"/>
              </a:lnSpc>
            </a:pPr>
            <a:r>
              <a:rPr lang="en-US">
                <a:solidFill>
                  <a:srgbClr val="F9CA06"/>
                </a:solidFill>
                <a:latin typeface="Montserrat"/>
              </a:rPr>
              <a:t>For more information, please refer to PP77 Assessment and Submission Policy (available on MySCEI under Student Support).</a:t>
            </a:r>
            <a:endParaRPr lang="en-US">
              <a:solidFill>
                <a:srgbClr val="F9CA06"/>
              </a:solidFill>
              <a:cs typeface="Calibri"/>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0">
            <a:extLst>
              <a:ext uri="{FF2B5EF4-FFF2-40B4-BE49-F238E27FC236}">
                <a16:creationId xmlns:a16="http://schemas.microsoft.com/office/drawing/2014/main" id="{F8CB087C-C9F4-49CD-31F5-C68AEBD44AAD}"/>
              </a:ext>
            </a:extLst>
          </p:cNvPr>
          <p:cNvSpPr txBox="1"/>
          <p:nvPr/>
        </p:nvSpPr>
        <p:spPr>
          <a:xfrm>
            <a:off x="7680585" y="1426885"/>
            <a:ext cx="10277800" cy="508635"/>
          </a:xfrm>
          <a:prstGeom prst="rect">
            <a:avLst/>
          </a:prstGeom>
        </p:spPr>
        <p:txBody>
          <a:bodyPr wrap="square"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a:t>
            </a:r>
            <a:r>
              <a:rPr lang="en-US" sz="2899">
                <a:solidFill>
                  <a:schemeClr val="bg1"/>
                </a:solidFill>
                <a:latin typeface="Montserrat Bold"/>
              </a:rPr>
              <a:t>VS </a:t>
            </a:r>
            <a:r>
              <a:rPr lang="en-US" sz="2899">
                <a:solidFill>
                  <a:srgbClr val="689F00"/>
                </a:solidFill>
                <a:latin typeface="Montserrat Bold"/>
              </a:rPr>
              <a:t>Satisfactory</a:t>
            </a:r>
          </a:p>
        </p:txBody>
      </p:sp>
    </p:spTree>
    <p:extLst>
      <p:ext uri="{BB962C8B-B14F-4D97-AF65-F5344CB8AC3E}">
        <p14:creationId xmlns:p14="http://schemas.microsoft.com/office/powerpoint/2010/main" val="4042738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Please note: </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54673" y="4052936"/>
            <a:ext cx="8303712" cy="3551421"/>
          </a:xfrm>
          <a:prstGeom prst="rect">
            <a:avLst/>
          </a:prstGeom>
        </p:spPr>
        <p:txBody>
          <a:bodyPr lIns="0" tIns="0" rIns="0" bIns="0" rtlCol="0" anchor="t">
            <a:spAutoFit/>
          </a:bodyPr>
          <a:lstStyle/>
          <a:p>
            <a:pPr marL="496570" lvl="1" indent="-248285">
              <a:lnSpc>
                <a:spcPts val="3450"/>
              </a:lnSpc>
              <a:buFont typeface="Arial,Sans-Serif"/>
              <a:buChar char="•"/>
            </a:pPr>
            <a:r>
              <a:rPr lang="en-US" sz="2300">
                <a:solidFill>
                  <a:srgbClr val="FFFFFF"/>
                </a:solidFill>
                <a:latin typeface="Montserrat Bold"/>
              </a:rPr>
              <a:t>All assessments need to be submitted in PDF format via the LMS (Learning Management System) with Study Platform </a:t>
            </a:r>
            <a:r>
              <a:rPr lang="en-US" sz="2300" err="1">
                <a:solidFill>
                  <a:srgbClr val="FFFFFF"/>
                </a:solidFill>
                <a:latin typeface="Montserrat Bold"/>
              </a:rPr>
              <a:t>MySCEI</a:t>
            </a:r>
            <a:r>
              <a:rPr lang="en-US" sz="2300">
                <a:solidFill>
                  <a:srgbClr val="FFFFFF"/>
                </a:solidFill>
                <a:latin typeface="Montserrat Bold"/>
              </a:rPr>
              <a:t> Moodle</a:t>
            </a:r>
            <a:endParaRPr lang="en-US" sz="2300">
              <a:solidFill>
                <a:srgbClr val="000000"/>
              </a:solidFill>
              <a:latin typeface="Montserrat Bold"/>
            </a:endParaRPr>
          </a:p>
          <a:p>
            <a:pPr marL="496570" lvl="1" indent="-248285">
              <a:lnSpc>
                <a:spcPts val="3450"/>
              </a:lnSpc>
              <a:buFont typeface="Arial"/>
              <a:buChar char="•"/>
            </a:pPr>
            <a:endParaRPr lang="en-US" sz="2300">
              <a:solidFill>
                <a:srgbClr val="FFFFFF"/>
              </a:solidFill>
              <a:latin typeface="Montserrat Bold"/>
            </a:endParaRPr>
          </a:p>
          <a:p>
            <a:pPr marL="496570" lvl="1" indent="-248285">
              <a:lnSpc>
                <a:spcPts val="3450"/>
              </a:lnSpc>
              <a:buFont typeface="Arial"/>
              <a:buChar char="•"/>
            </a:pPr>
            <a:r>
              <a:rPr lang="en-US" sz="2300">
                <a:solidFill>
                  <a:srgbClr val="FFFFFF"/>
                </a:solidFill>
                <a:latin typeface="Montserrat Bold"/>
              </a:rPr>
              <a:t>Assessments need to be individually submitted</a:t>
            </a:r>
          </a:p>
          <a:p>
            <a:pPr>
              <a:lnSpc>
                <a:spcPts val="3450"/>
              </a:lnSpc>
            </a:pPr>
            <a:endParaRPr lang="en-US" sz="2300">
              <a:solidFill>
                <a:srgbClr val="FFFFFF"/>
              </a:solidFill>
              <a:latin typeface="Montserrat Bold"/>
            </a:endParaRPr>
          </a:p>
          <a:p>
            <a:pPr>
              <a:lnSpc>
                <a:spcPts val="3450"/>
              </a:lnSpc>
            </a:pPr>
            <a:r>
              <a:rPr lang="en-US" sz="2300">
                <a:solidFill>
                  <a:srgbClr val="F9CA06"/>
                </a:solidFill>
                <a:latin typeface="Montserrat Bold"/>
              </a:rPr>
              <a:t>If there are three tasks for a unit, you need to submit each task individually.</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Submission &amp; Record Keeping</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10621" r="10621"/>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54673" y="2396229"/>
            <a:ext cx="8303712" cy="6735049"/>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Tips for Assessment Submission</a:t>
            </a:r>
          </a:p>
          <a:p>
            <a:pPr>
              <a:lnSpc>
                <a:spcPts val="4049"/>
              </a:lnSpc>
            </a:pPr>
            <a:endParaRPr lang="en-US" sz="2699">
              <a:solidFill>
                <a:srgbClr val="FFFFFF"/>
              </a:solidFill>
              <a:latin typeface="Montserrat Classic Bold"/>
            </a:endParaRPr>
          </a:p>
          <a:p>
            <a:pPr marL="453392" lvl="1" indent="-226696">
              <a:lnSpc>
                <a:spcPts val="3150"/>
              </a:lnSpc>
              <a:buFont typeface="Arial"/>
              <a:buChar char="•"/>
            </a:pPr>
            <a:r>
              <a:rPr lang="en-US" sz="2100">
                <a:solidFill>
                  <a:srgbClr val="F9CA06"/>
                </a:solidFill>
                <a:latin typeface="Montserrat Bold"/>
              </a:rPr>
              <a:t>Make a calendar of due dates</a:t>
            </a:r>
            <a:r>
              <a:rPr lang="en-US" sz="2100">
                <a:solidFill>
                  <a:srgbClr val="FFFFFF"/>
                </a:solidFill>
                <a:latin typeface="Montserrat Bold"/>
              </a:rPr>
              <a:t> </a:t>
            </a:r>
            <a:r>
              <a:rPr lang="en-US" sz="2100">
                <a:solidFill>
                  <a:srgbClr val="FFFFFF"/>
                </a:solidFill>
                <a:latin typeface="Montserrat"/>
              </a:rPr>
              <a:t>(e.g., Outlook Calendar, written reminders, spreadsheet, Trello, email yourself)</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Click Submit and </a:t>
            </a:r>
            <a:r>
              <a:rPr lang="en-US" sz="2100">
                <a:solidFill>
                  <a:srgbClr val="F9CA06"/>
                </a:solidFill>
                <a:latin typeface="Montserrat Bold"/>
              </a:rPr>
              <a:t>always double-check your submission</a:t>
            </a:r>
            <a:r>
              <a:rPr lang="en-US" sz="2100">
                <a:solidFill>
                  <a:srgbClr val="FFFFFF"/>
                </a:solidFill>
                <a:latin typeface="Montserrat Bold"/>
              </a:rPr>
              <a:t> </a:t>
            </a:r>
            <a:r>
              <a:rPr lang="en-US" sz="2100">
                <a:solidFill>
                  <a:srgbClr val="FFFFFF"/>
                </a:solidFill>
                <a:latin typeface="Montserrat"/>
              </a:rPr>
              <a:t>(open the PDF from the LMS portal)</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Be careful of </a:t>
            </a:r>
            <a:r>
              <a:rPr lang="en-US" sz="2100">
                <a:solidFill>
                  <a:srgbClr val="F9CA06"/>
                </a:solidFill>
                <a:latin typeface="Montserrat Bold"/>
              </a:rPr>
              <a:t>“Drafts”</a:t>
            </a:r>
            <a:r>
              <a:rPr lang="en-US" sz="2100">
                <a:solidFill>
                  <a:srgbClr val="FFFFFF"/>
                </a:solidFill>
                <a:latin typeface="Montserrat"/>
              </a:rPr>
              <a:t> – Make sure you have actually submitted for grading </a:t>
            </a:r>
            <a:r>
              <a:rPr lang="en-US" sz="2100">
                <a:solidFill>
                  <a:srgbClr val="F9CA06"/>
                </a:solidFill>
                <a:latin typeface="Montserrat"/>
              </a:rPr>
              <a:t>(Drafts do not count as submissions)</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Convert Word files to PDF using Microsoft Office (or Print to PDF)</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Double-check the correct task is in the correct portal</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542977" y="2727466"/>
            <a:ext cx="2610548" cy="6526370"/>
          </a:xfrm>
          <a:custGeom>
            <a:avLst/>
            <a:gdLst/>
            <a:ahLst/>
            <a:cxnLst/>
            <a:rect l="l" t="t" r="r" b="b"/>
            <a:pathLst>
              <a:path w="2610548" h="6526370">
                <a:moveTo>
                  <a:pt x="0" y="0"/>
                </a:moveTo>
                <a:lnTo>
                  <a:pt x="2610548" y="0"/>
                </a:lnTo>
                <a:lnTo>
                  <a:pt x="2610548" y="6526370"/>
                </a:lnTo>
                <a:lnTo>
                  <a:pt x="0" y="6526370"/>
                </a:lnTo>
                <a:lnTo>
                  <a:pt x="0" y="0"/>
                </a:lnTo>
                <a:close/>
              </a:path>
            </a:pathLst>
          </a:custGeom>
          <a:blipFill>
            <a:blip r:embed="rId9"/>
            <a:stretch>
              <a:fillRect/>
            </a:stretch>
          </a:blipFill>
        </p:spPr>
      </p:sp>
      <p:sp>
        <p:nvSpPr>
          <p:cNvPr id="12" name="TextBox 12"/>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Submission &amp; Record Keeping</a:t>
            </a:r>
          </a:p>
        </p:txBody>
      </p:sp>
      <p:sp>
        <p:nvSpPr>
          <p:cNvPr id="13" name="TextBox 13"/>
          <p:cNvSpPr txBox="1"/>
          <p:nvPr/>
        </p:nvSpPr>
        <p:spPr>
          <a:xfrm>
            <a:off x="9654673" y="1424028"/>
            <a:ext cx="8303712" cy="8376524"/>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Keeping a Record of Assessment Submissions</a:t>
            </a:r>
          </a:p>
          <a:p>
            <a:pPr>
              <a:lnSpc>
                <a:spcPts val="4049"/>
              </a:lnSpc>
            </a:pPr>
            <a:endParaRPr lang="en-US" sz="2699">
              <a:solidFill>
                <a:srgbClr val="FFFFFF"/>
              </a:solidFill>
              <a:latin typeface="Montserrat Classic Bold"/>
            </a:endParaRPr>
          </a:p>
          <a:p>
            <a:pPr marL="453392" lvl="1" indent="-226696">
              <a:lnSpc>
                <a:spcPts val="3150"/>
              </a:lnSpc>
              <a:buFont typeface="Arial"/>
              <a:buChar char="•"/>
            </a:pPr>
            <a:r>
              <a:rPr lang="en-US" sz="2100">
                <a:solidFill>
                  <a:srgbClr val="FFFFFF"/>
                </a:solidFill>
                <a:latin typeface="Montserrat Bold"/>
              </a:rPr>
              <a:t>Screenshot LMS page showing your submitted assessment and date</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Keep a copy of your finished assessments on your Microsoft OneDrive </a:t>
            </a:r>
            <a:r>
              <a:rPr lang="en-US" sz="2100">
                <a:solidFill>
                  <a:srgbClr val="F9CA06"/>
                </a:solidFill>
                <a:latin typeface="Montserrat Bold Italics"/>
              </a:rPr>
              <a:t>(log into MySCEI with your student account and click ‘My OneDrive’)</a:t>
            </a:r>
          </a:p>
          <a:p>
            <a:pPr>
              <a:lnSpc>
                <a:spcPts val="3150"/>
              </a:lnSpc>
            </a:pPr>
            <a:endParaRPr lang="en-US" sz="2100">
              <a:solidFill>
                <a:srgbClr val="F9CA06"/>
              </a:solidFill>
              <a:latin typeface="Montserrat Bold Italics"/>
            </a:endParaRPr>
          </a:p>
          <a:p>
            <a:pPr marL="453392" lvl="1" indent="-226696">
              <a:lnSpc>
                <a:spcPts val="3150"/>
              </a:lnSpc>
              <a:buFont typeface="Arial"/>
              <a:buChar char="•"/>
            </a:pPr>
            <a:r>
              <a:rPr lang="en-US" sz="2100">
                <a:solidFill>
                  <a:srgbClr val="FFFFFF"/>
                </a:solidFill>
                <a:latin typeface="Montserrat Bold"/>
              </a:rPr>
              <a:t>We recommend Adobe Scan to scan documents on your phone</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Email Student Services and trainer ASAP about LMS access issues </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Also screenshot when technical issues come up as evidence</a:t>
            </a:r>
          </a:p>
          <a:p>
            <a:pPr>
              <a:lnSpc>
                <a:spcPts val="3150"/>
              </a:lnSpc>
            </a:pPr>
            <a:endParaRPr lang="en-US" sz="2100">
              <a:solidFill>
                <a:srgbClr val="FFFFFF"/>
              </a:solidFill>
              <a:latin typeface="Montserrat Bold"/>
            </a:endParaRPr>
          </a:p>
          <a:p>
            <a:pPr>
              <a:lnSpc>
                <a:spcPts val="3150"/>
              </a:lnSpc>
            </a:pPr>
            <a:r>
              <a:rPr lang="en-US" sz="2100">
                <a:solidFill>
                  <a:srgbClr val="F9CA06"/>
                </a:solidFill>
                <a:latin typeface="Montserrat Classic Bold"/>
              </a:rPr>
              <a:t>Prepare to show evidence of having submitted any assessment at any time.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Copying, Cheating &amp; Plagiarising</a:t>
            </a:r>
          </a:p>
        </p:txBody>
      </p:sp>
      <p:sp>
        <p:nvSpPr>
          <p:cNvPr id="12" name="TextBox 12"/>
          <p:cNvSpPr txBox="1"/>
          <p:nvPr/>
        </p:nvSpPr>
        <p:spPr>
          <a:xfrm>
            <a:off x="9654673" y="1424028"/>
            <a:ext cx="8303712" cy="7969426"/>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Plagiarism: “The practice of taking someone else's work or ideas and passing them off as one's own.”</a:t>
            </a:r>
          </a:p>
          <a:p>
            <a:pPr>
              <a:lnSpc>
                <a:spcPts val="4049"/>
              </a:lnSpc>
            </a:pPr>
            <a:endParaRPr lang="en-US" sz="2699">
              <a:solidFill>
                <a:srgbClr val="F9CA06"/>
              </a:solidFill>
              <a:latin typeface="Montserrat Classic Bold"/>
            </a:endParaRPr>
          </a:p>
          <a:p>
            <a:pPr marL="410213" lvl="1" indent="-205106">
              <a:lnSpc>
                <a:spcPts val="2850"/>
              </a:lnSpc>
              <a:buFont typeface="Arial"/>
              <a:buChar char="•"/>
            </a:pPr>
            <a:r>
              <a:rPr lang="en-US" sz="1900">
                <a:solidFill>
                  <a:srgbClr val="FFFFFF"/>
                </a:solidFill>
                <a:latin typeface="Montserrat"/>
              </a:rPr>
              <a:t>You cannot present another person’s work as your own work by copying or reproducing it </a:t>
            </a:r>
            <a:r>
              <a:rPr lang="en-US" sz="1900">
                <a:solidFill>
                  <a:srgbClr val="F9CA06"/>
                </a:solidFill>
                <a:latin typeface="Montserrat"/>
              </a:rPr>
              <a:t>without acknowledgement of the source</a:t>
            </a:r>
            <a:r>
              <a:rPr lang="en-US" sz="1900">
                <a:solidFill>
                  <a:srgbClr val="FFFFFF"/>
                </a:solidFill>
                <a:latin typeface="Montserrat"/>
              </a:rPr>
              <a:t> </a:t>
            </a:r>
            <a:r>
              <a:rPr lang="en-US" sz="1900">
                <a:solidFill>
                  <a:srgbClr val="FFFFFF"/>
                </a:solidFill>
                <a:latin typeface="Montserrat Italics"/>
              </a:rPr>
              <a:t>(referencing correctly).</a:t>
            </a:r>
          </a:p>
          <a:p>
            <a:pPr>
              <a:lnSpc>
                <a:spcPts val="2850"/>
              </a:lnSpc>
            </a:pPr>
            <a:endParaRPr lang="en-US" sz="1900">
              <a:solidFill>
                <a:srgbClr val="FFFFFF"/>
              </a:solidFill>
              <a:latin typeface="Montserrat Italics"/>
            </a:endParaRPr>
          </a:p>
          <a:p>
            <a:pPr marL="410213" lvl="1" indent="-205106">
              <a:lnSpc>
                <a:spcPts val="2850"/>
              </a:lnSpc>
              <a:buFont typeface="Arial"/>
              <a:buChar char="•"/>
            </a:pPr>
            <a:r>
              <a:rPr lang="en-US" sz="1900">
                <a:solidFill>
                  <a:srgbClr val="FFFFFF"/>
                </a:solidFill>
                <a:latin typeface="Montserrat"/>
              </a:rPr>
              <a:t>At Southern Cross Education Institute, the accepted style of referencing is </a:t>
            </a:r>
            <a:r>
              <a:rPr lang="en-US" sz="1900">
                <a:solidFill>
                  <a:srgbClr val="F9CA06"/>
                </a:solidFill>
                <a:latin typeface="Montserrat"/>
              </a:rPr>
              <a:t>APA 7th referencing.</a:t>
            </a:r>
          </a:p>
          <a:p>
            <a:pPr>
              <a:lnSpc>
                <a:spcPts val="2850"/>
              </a:lnSpc>
            </a:pPr>
            <a:endParaRPr lang="en-US" sz="1900">
              <a:solidFill>
                <a:srgbClr val="F9CA06"/>
              </a:solidFill>
              <a:latin typeface="Montserrat"/>
            </a:endParaRPr>
          </a:p>
          <a:p>
            <a:pPr marL="410213" lvl="1" indent="-205106">
              <a:lnSpc>
                <a:spcPts val="2850"/>
              </a:lnSpc>
              <a:buFont typeface="Arial"/>
              <a:buChar char="•"/>
            </a:pPr>
            <a:r>
              <a:rPr lang="en-US" sz="1900">
                <a:solidFill>
                  <a:srgbClr val="FFFFFF"/>
                </a:solidFill>
                <a:latin typeface="Montserrat"/>
              </a:rPr>
              <a:t>It is a form of intellectual property theft and unethical</a:t>
            </a:r>
          </a:p>
          <a:p>
            <a:pPr>
              <a:lnSpc>
                <a:spcPts val="2850"/>
              </a:lnSpc>
            </a:pPr>
            <a:endParaRPr lang="en-US" sz="1900">
              <a:solidFill>
                <a:srgbClr val="FFFFFF"/>
              </a:solidFill>
              <a:latin typeface="Montserrat"/>
            </a:endParaRPr>
          </a:p>
          <a:p>
            <a:pPr>
              <a:lnSpc>
                <a:spcPts val="2850"/>
              </a:lnSpc>
            </a:pPr>
            <a:r>
              <a:rPr lang="en-US" sz="1900">
                <a:solidFill>
                  <a:srgbClr val="F9CA06"/>
                </a:solidFill>
                <a:latin typeface="Montserrat Classic Bold"/>
              </a:rPr>
              <a:t>TYPES: </a:t>
            </a:r>
          </a:p>
          <a:p>
            <a:pPr marL="342900" indent="-342900">
              <a:lnSpc>
                <a:spcPts val="2850"/>
              </a:lnSpc>
              <a:buFont typeface="Arial" panose="020B0604020202020204" pitchFamily="34" charset="0"/>
              <a:buChar char="•"/>
            </a:pPr>
            <a:r>
              <a:rPr lang="en-US" sz="1900">
                <a:solidFill>
                  <a:srgbClr val="FFFFFF"/>
                </a:solidFill>
                <a:latin typeface="Montserrat"/>
              </a:rPr>
              <a:t>Minor Academic Misconduct</a:t>
            </a:r>
          </a:p>
          <a:p>
            <a:pPr marL="342900" indent="-342900">
              <a:lnSpc>
                <a:spcPts val="2850"/>
              </a:lnSpc>
              <a:buFont typeface="Arial" panose="020B0604020202020204" pitchFamily="34" charset="0"/>
              <a:buChar char="•"/>
            </a:pPr>
            <a:r>
              <a:rPr lang="en-US" sz="1900">
                <a:solidFill>
                  <a:srgbClr val="FFFFFF"/>
                </a:solidFill>
                <a:latin typeface="Montserrat"/>
              </a:rPr>
              <a:t>Moderate Academic Misconduct</a:t>
            </a:r>
          </a:p>
          <a:p>
            <a:pPr marL="342900" indent="-342900">
              <a:lnSpc>
                <a:spcPts val="2850"/>
              </a:lnSpc>
              <a:buFont typeface="Arial" panose="020B0604020202020204" pitchFamily="34" charset="0"/>
              <a:buChar char="•"/>
            </a:pPr>
            <a:r>
              <a:rPr lang="en-US" sz="1900">
                <a:solidFill>
                  <a:srgbClr val="FFFFFF"/>
                </a:solidFill>
                <a:latin typeface="Montserrat"/>
              </a:rPr>
              <a:t>Major Academic Misconduct</a:t>
            </a:r>
          </a:p>
          <a:p>
            <a:pPr>
              <a:lnSpc>
                <a:spcPts val="2850"/>
              </a:lnSpc>
            </a:pPr>
            <a:endParaRPr lang="en-US" sz="1900">
              <a:solidFill>
                <a:srgbClr val="FFFFFF"/>
              </a:solidFill>
              <a:latin typeface="Montserrat"/>
            </a:endParaRPr>
          </a:p>
          <a:p>
            <a:pPr>
              <a:lnSpc>
                <a:spcPts val="2850"/>
              </a:lnSpc>
            </a:pPr>
            <a:r>
              <a:rPr lang="en-US" sz="1900">
                <a:solidFill>
                  <a:srgbClr val="FFFFFF"/>
                </a:solidFill>
                <a:latin typeface="Montserrat"/>
              </a:rPr>
              <a:t>More information can be found in our</a:t>
            </a:r>
            <a:r>
              <a:rPr lang="en-US" sz="1900">
                <a:solidFill>
                  <a:srgbClr val="F9CA06"/>
                </a:solidFill>
                <a:latin typeface="Montserrat"/>
              </a:rPr>
              <a:t> PP96 Academic Misconduct Policy and Procedure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58" r="-9358"/>
            </a:stretch>
          </a:blipFill>
        </p:spPr>
      </p:sp>
      <p:sp>
        <p:nvSpPr>
          <p:cNvPr id="9" name="TextBox 9"/>
          <p:cNvSpPr txBox="1"/>
          <p:nvPr/>
        </p:nvSpPr>
        <p:spPr>
          <a:xfrm>
            <a:off x="1829785" y="3043057"/>
            <a:ext cx="9379818" cy="5962273"/>
          </a:xfrm>
          <a:prstGeom prst="rect">
            <a:avLst/>
          </a:prstGeom>
        </p:spPr>
        <p:txBody>
          <a:bodyPr lIns="0" tIns="0" rIns="0" bIns="0" rtlCol="0" anchor="t">
            <a:spAutoFit/>
          </a:bodyPr>
          <a:lstStyle/>
          <a:p>
            <a:pPr>
              <a:lnSpc>
                <a:spcPts val="3600"/>
              </a:lnSpc>
            </a:pPr>
            <a:r>
              <a:rPr lang="en-US" sz="2400">
                <a:solidFill>
                  <a:srgbClr val="1A1D1A"/>
                </a:solidFill>
                <a:latin typeface="Montserrat"/>
              </a:rPr>
              <a:t>Each week of training is approximately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two days face to face in a classroom (16 hours), plus an </a:t>
            </a:r>
          </a:p>
          <a:p>
            <a:pPr marL="518160" lvl="1" indent="-259080">
              <a:lnSpc>
                <a:spcPts val="3600"/>
              </a:lnSpc>
              <a:buFont typeface="Arial"/>
              <a:buChar char="•"/>
            </a:pPr>
            <a:r>
              <a:rPr lang="en-US" sz="2400">
                <a:solidFill>
                  <a:srgbClr val="1A1D1A"/>
                </a:solidFill>
                <a:latin typeface="Montserrat"/>
              </a:rPr>
              <a:t>8-hour support class and </a:t>
            </a:r>
          </a:p>
          <a:p>
            <a:pPr marL="518160" lvl="1" indent="-259080">
              <a:lnSpc>
                <a:spcPts val="3600"/>
              </a:lnSpc>
              <a:buFont typeface="Arial"/>
              <a:buChar char="•"/>
            </a:pPr>
            <a:r>
              <a:rPr lang="en-US" sz="2400">
                <a:solidFill>
                  <a:srgbClr val="1A1D1A"/>
                </a:solidFill>
                <a:latin typeface="Montserrat"/>
              </a:rPr>
              <a:t>approximately 6-12 hours of self-study per a week for the completion of readings and homework provided in class.</a:t>
            </a:r>
          </a:p>
          <a:p>
            <a:pPr marL="518160" lvl="1" indent="-259080">
              <a:lnSpc>
                <a:spcPts val="3600"/>
              </a:lnSpc>
              <a:buFont typeface="Arial"/>
              <a:buChar char="•"/>
            </a:pPr>
            <a:r>
              <a:rPr lang="en-US" sz="2400">
                <a:solidFill>
                  <a:srgbClr val="1A1D1A"/>
                </a:solidFill>
                <a:latin typeface="Montserrat"/>
              </a:rPr>
              <a:t>If you are identified that you are not completing your self-directed study activities, you will be required to attend on a support day for supervised study. </a:t>
            </a:r>
          </a:p>
          <a:p>
            <a:pPr marL="518160" lvl="1" indent="-259080">
              <a:lnSpc>
                <a:spcPts val="3600"/>
              </a:lnSpc>
              <a:buFont typeface="Arial"/>
              <a:buChar char="•"/>
            </a:pPr>
            <a:endParaRPr lang="en-US" sz="2400">
              <a:solidFill>
                <a:srgbClr val="1A1D1A"/>
              </a:solidFill>
              <a:latin typeface="Montserrat"/>
            </a:endParaRPr>
          </a:p>
          <a:p>
            <a:pPr marL="259080" lvl="1">
              <a:lnSpc>
                <a:spcPts val="3600"/>
              </a:lnSpc>
            </a:pPr>
            <a:r>
              <a:rPr lang="en-US" sz="2400">
                <a:solidFill>
                  <a:srgbClr val="1A1D1A"/>
                </a:solidFill>
                <a:latin typeface="Montserrat"/>
              </a:rPr>
              <a:t>Each unit has a Unit Delivery and Assessment Guide which highlights what you should be doing for self-directed study before each session.</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Training and Assessment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Credit Transfer</a:t>
            </a:r>
          </a:p>
        </p:txBody>
      </p:sp>
      <p:sp>
        <p:nvSpPr>
          <p:cNvPr id="12" name="TextBox 12"/>
          <p:cNvSpPr txBox="1"/>
          <p:nvPr/>
        </p:nvSpPr>
        <p:spPr>
          <a:xfrm>
            <a:off x="9545441" y="1574800"/>
            <a:ext cx="8303712" cy="7600950"/>
          </a:xfrm>
          <a:prstGeom prst="rect">
            <a:avLst/>
          </a:prstGeom>
        </p:spPr>
        <p:txBody>
          <a:bodyPr lIns="0" tIns="0" rIns="0" bIns="0" rtlCol="0" anchor="t">
            <a:spAutoFit/>
          </a:bodyPr>
          <a:lstStyle/>
          <a:p>
            <a:pPr>
              <a:lnSpc>
                <a:spcPts val="3000"/>
              </a:lnSpc>
            </a:pPr>
            <a:endParaRPr/>
          </a:p>
          <a:p>
            <a:pPr marL="431800" lvl="1" indent="-215900">
              <a:lnSpc>
                <a:spcPts val="3000"/>
              </a:lnSpc>
              <a:buFont typeface="Arial"/>
              <a:buChar char="•"/>
            </a:pPr>
            <a:r>
              <a:rPr lang="en-US" sz="2000">
                <a:solidFill>
                  <a:srgbClr val="FFFFFF"/>
                </a:solidFill>
                <a:latin typeface="Montserrat"/>
              </a:rPr>
              <a:t>If you have completed a similar qualification previously at SCEI or another college, you may eligible for a credit transfer which can save you time and/or money on your studies!</a:t>
            </a:r>
          </a:p>
          <a:p>
            <a:pPr>
              <a:lnSpc>
                <a:spcPts val="3000"/>
              </a:lnSpc>
            </a:pPr>
            <a:endParaRPr lang="en-US" sz="2000">
              <a:solidFill>
                <a:srgbClr val="FFFFFF"/>
              </a:solidFill>
              <a:latin typeface="Montserrat"/>
            </a:endParaRPr>
          </a:p>
          <a:p>
            <a:pPr marL="431800" lvl="1" indent="-215900">
              <a:lnSpc>
                <a:spcPts val="3000"/>
              </a:lnSpc>
              <a:buFont typeface="Arial"/>
              <a:buChar char="•"/>
            </a:pPr>
            <a:r>
              <a:rPr lang="en-US" sz="2000">
                <a:solidFill>
                  <a:srgbClr val="FFFFFF"/>
                </a:solidFill>
                <a:latin typeface="Montserrat"/>
              </a:rPr>
              <a:t>Please fill in a </a:t>
            </a:r>
            <a:r>
              <a:rPr lang="en-US" sz="2000">
                <a:solidFill>
                  <a:srgbClr val="DBB312"/>
                </a:solidFill>
                <a:latin typeface="Montserrat"/>
              </a:rPr>
              <a:t>FOR25 </a:t>
            </a:r>
            <a:r>
              <a:rPr lang="en-US" sz="2000">
                <a:solidFill>
                  <a:srgbClr val="F9CA06"/>
                </a:solidFill>
                <a:latin typeface="Montserrat"/>
              </a:rPr>
              <a:t>Credit Transfer Request Form</a:t>
            </a:r>
            <a:r>
              <a:rPr lang="en-US" sz="2000">
                <a:solidFill>
                  <a:srgbClr val="FFFFFF"/>
                </a:solidFill>
                <a:latin typeface="Montserrat"/>
              </a:rPr>
              <a:t> emailed to you by our administration department (or on our website) and send it to the </a:t>
            </a:r>
            <a:r>
              <a:rPr lang="en-US" sz="2000" u="sng">
                <a:solidFill>
                  <a:schemeClr val="bg1"/>
                </a:solidFill>
                <a:latin typeface="Montserrat"/>
                <a:hlinkClick r:id="rId9" tooltip="mailto:online@scei.edu.au">
                  <a:extLst>
                    <a:ext uri="{A12FA001-AC4F-418D-AE19-62706E023703}">
                      <ahyp:hlinkClr xmlns:ahyp="http://schemas.microsoft.com/office/drawing/2018/hyperlinkcolor" val="tx"/>
                    </a:ext>
                  </a:extLst>
                </a:hlinkClick>
              </a:rPr>
              <a:t>online@scei.edu.au</a:t>
            </a:r>
            <a:r>
              <a:rPr lang="en-US" sz="2000">
                <a:solidFill>
                  <a:srgbClr val="FFFFFF"/>
                </a:solidFill>
                <a:latin typeface="Montserrat"/>
              </a:rPr>
              <a:t>. Please ensure to attach your academic transcript(s). </a:t>
            </a:r>
          </a:p>
          <a:p>
            <a:pPr>
              <a:lnSpc>
                <a:spcPts val="3000"/>
              </a:lnSpc>
            </a:pPr>
            <a:endParaRPr lang="en-US" sz="2000">
              <a:solidFill>
                <a:srgbClr val="FFFFFF"/>
              </a:solidFill>
              <a:latin typeface="Montserrat"/>
            </a:endParaRPr>
          </a:p>
          <a:p>
            <a:pPr marL="431800" lvl="1" indent="-215900">
              <a:lnSpc>
                <a:spcPts val="3000"/>
              </a:lnSpc>
              <a:buFont typeface="Arial"/>
              <a:buChar char="•"/>
            </a:pPr>
            <a:r>
              <a:rPr lang="en-US" sz="2000">
                <a:solidFill>
                  <a:srgbClr val="FFFFFF"/>
                </a:solidFill>
                <a:latin typeface="Montserrat"/>
              </a:rPr>
              <a:t>If you need any help, you can discuss with our </a:t>
            </a:r>
            <a:r>
              <a:rPr lang="en-US" sz="2000">
                <a:solidFill>
                  <a:srgbClr val="F9CA06"/>
                </a:solidFill>
                <a:latin typeface="Montserrat"/>
              </a:rPr>
              <a:t>admin team or your trainer.</a:t>
            </a:r>
          </a:p>
          <a:p>
            <a:pPr>
              <a:lnSpc>
                <a:spcPts val="3000"/>
              </a:lnSpc>
            </a:pPr>
            <a:endParaRPr lang="en-US" sz="2000">
              <a:solidFill>
                <a:srgbClr val="F9CA06"/>
              </a:solidFill>
              <a:latin typeface="Montserrat"/>
            </a:endParaRPr>
          </a:p>
          <a:p>
            <a:pPr marL="431800" lvl="1" indent="-215900">
              <a:lnSpc>
                <a:spcPts val="3000"/>
              </a:lnSpc>
              <a:buFont typeface="Arial"/>
              <a:buChar char="•"/>
            </a:pPr>
            <a:r>
              <a:rPr lang="en-US" sz="2000">
                <a:solidFill>
                  <a:srgbClr val="FFFFFF"/>
                </a:solidFill>
                <a:latin typeface="Montserrat"/>
              </a:rPr>
              <a:t>This process should be completed either before enrolment or during the first week of your course.</a:t>
            </a:r>
          </a:p>
          <a:p>
            <a:pPr>
              <a:lnSpc>
                <a:spcPts val="3000"/>
              </a:lnSpc>
            </a:pPr>
            <a:endParaRPr lang="en-US" sz="2000">
              <a:solidFill>
                <a:srgbClr val="FFFFFF"/>
              </a:solidFill>
              <a:latin typeface="Montserrat"/>
            </a:endParaRPr>
          </a:p>
          <a:p>
            <a:pPr marL="431800" lvl="1" indent="-215900">
              <a:lnSpc>
                <a:spcPts val="3000"/>
              </a:lnSpc>
              <a:buFont typeface="Arial"/>
              <a:buChar char="•"/>
            </a:pPr>
            <a:r>
              <a:rPr lang="en-US" sz="2000">
                <a:solidFill>
                  <a:srgbClr val="FFFFFF"/>
                </a:solidFill>
                <a:latin typeface="Montserrat"/>
              </a:rPr>
              <a:t>During the CT process, </a:t>
            </a:r>
            <a:r>
              <a:rPr lang="en-US" sz="2000">
                <a:solidFill>
                  <a:srgbClr val="DBB312"/>
                </a:solidFill>
                <a:latin typeface="Montserrat"/>
              </a:rPr>
              <a:t>you are still required to attend all scheduled classes and participate in the practical skill assessment</a:t>
            </a:r>
            <a:r>
              <a:rPr lang="en-US" sz="2000">
                <a:solidFill>
                  <a:srgbClr val="FFFFFF"/>
                </a:solidFill>
                <a:latin typeface="Montserrat"/>
              </a:rPr>
              <a:t>. You are not required to complete the theoretical assessment until your CT application is processed.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Academic Progression</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r="46970"/>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54673" y="1388498"/>
            <a:ext cx="8303712" cy="8992077"/>
          </a:xfrm>
          <a:prstGeom prst="rect">
            <a:avLst/>
          </a:prstGeom>
        </p:spPr>
        <p:txBody>
          <a:bodyPr lIns="0" tIns="0" rIns="0" bIns="0" rtlCol="0" anchor="t">
            <a:spAutoFit/>
          </a:bodyPr>
          <a:lstStyle/>
          <a:p>
            <a:pPr>
              <a:lnSpc>
                <a:spcPts val="3150"/>
              </a:lnSpc>
            </a:pPr>
            <a:r>
              <a:rPr lang="en-US" sz="2100">
                <a:solidFill>
                  <a:srgbClr val="FFFFFF"/>
                </a:solidFill>
                <a:latin typeface="Montserrat"/>
              </a:rPr>
              <a:t>SCEI is required to monitor a student’s course progress. We are sure you will try your best, but those students who do not maintain satisfactory course progress without seeking assistance, will be at risk of receiving a warning letter.</a:t>
            </a:r>
          </a:p>
          <a:p>
            <a:pPr>
              <a:lnSpc>
                <a:spcPts val="3150"/>
              </a:lnSpc>
            </a:pPr>
            <a:endParaRPr lang="en-US" sz="2100">
              <a:solidFill>
                <a:srgbClr val="FFFFFF"/>
              </a:solidFill>
              <a:latin typeface="Montserrat"/>
            </a:endParaRPr>
          </a:p>
          <a:p>
            <a:pPr>
              <a:lnSpc>
                <a:spcPts val="3150"/>
              </a:lnSpc>
            </a:pPr>
            <a:r>
              <a:rPr lang="en-US" sz="2100">
                <a:solidFill>
                  <a:srgbClr val="00C448"/>
                </a:solidFill>
                <a:latin typeface="Montserrat Bold"/>
              </a:rPr>
              <a:t>First Warning Letter:</a:t>
            </a:r>
          </a:p>
          <a:p>
            <a:pPr marL="453392" lvl="1" indent="-226696">
              <a:lnSpc>
                <a:spcPts val="3150"/>
              </a:lnSpc>
              <a:buFont typeface="Arial"/>
              <a:buChar char="•"/>
            </a:pPr>
            <a:r>
              <a:rPr lang="en-US" sz="2100">
                <a:solidFill>
                  <a:srgbClr val="FFFFFF"/>
                </a:solidFill>
                <a:latin typeface="Montserrat Italics"/>
              </a:rPr>
              <a:t>Failing a prerequisite unit;</a:t>
            </a:r>
          </a:p>
          <a:p>
            <a:pPr marL="453392" lvl="1" indent="-226696">
              <a:lnSpc>
                <a:spcPts val="3150"/>
              </a:lnSpc>
              <a:buFont typeface="Arial"/>
              <a:buChar char="•"/>
            </a:pPr>
            <a:r>
              <a:rPr lang="en-US" sz="2100">
                <a:solidFill>
                  <a:srgbClr val="FFFFFF"/>
                </a:solidFill>
                <a:latin typeface="Montserrat Italics"/>
              </a:rPr>
              <a:t>Academic progress falls below 50% of the Semester.</a:t>
            </a:r>
          </a:p>
          <a:p>
            <a:pPr marL="453392" lvl="1" indent="-226696">
              <a:lnSpc>
                <a:spcPts val="3150"/>
              </a:lnSpc>
              <a:buFont typeface="Arial"/>
              <a:buChar char="•"/>
            </a:pPr>
            <a:r>
              <a:rPr lang="en-US" sz="2100">
                <a:solidFill>
                  <a:srgbClr val="FFFFFF"/>
                </a:solidFill>
                <a:latin typeface="Montserrat Italics"/>
              </a:rPr>
              <a:t>You will be asked to meet with Student Services</a:t>
            </a:r>
          </a:p>
          <a:p>
            <a:pPr>
              <a:lnSpc>
                <a:spcPts val="3150"/>
              </a:lnSpc>
            </a:pPr>
            <a:endParaRPr lang="en-US" sz="2100">
              <a:solidFill>
                <a:srgbClr val="FFFFFF"/>
              </a:solidFill>
              <a:latin typeface="Montserrat Italics"/>
            </a:endParaRPr>
          </a:p>
          <a:p>
            <a:pPr>
              <a:lnSpc>
                <a:spcPts val="3150"/>
              </a:lnSpc>
            </a:pPr>
            <a:r>
              <a:rPr lang="en-US" sz="2100">
                <a:solidFill>
                  <a:srgbClr val="F9CA06"/>
                </a:solidFill>
                <a:latin typeface="Montserrat Bold"/>
              </a:rPr>
              <a:t>Intervention Plan</a:t>
            </a:r>
          </a:p>
          <a:p>
            <a:pPr>
              <a:lnSpc>
                <a:spcPts val="3150"/>
              </a:lnSpc>
            </a:pPr>
            <a:endParaRPr lang="en-US" sz="2100">
              <a:solidFill>
                <a:srgbClr val="F9CA06"/>
              </a:solidFill>
              <a:latin typeface="Montserrat Bold"/>
            </a:endParaRPr>
          </a:p>
          <a:p>
            <a:pPr>
              <a:lnSpc>
                <a:spcPts val="3150"/>
              </a:lnSpc>
            </a:pPr>
            <a:r>
              <a:rPr lang="en-US" sz="2100">
                <a:solidFill>
                  <a:srgbClr val="FE9717"/>
                </a:solidFill>
                <a:latin typeface="Montserrat Bold"/>
              </a:rPr>
              <a:t>Second Warning Letter:</a:t>
            </a:r>
          </a:p>
          <a:p>
            <a:pPr marL="453392" lvl="1" indent="-226696">
              <a:lnSpc>
                <a:spcPts val="3150"/>
              </a:lnSpc>
              <a:buFont typeface="Arial"/>
              <a:buChar char="•"/>
            </a:pPr>
            <a:r>
              <a:rPr lang="en-US" sz="2100">
                <a:solidFill>
                  <a:srgbClr val="FFFFFF"/>
                </a:solidFill>
                <a:latin typeface="Montserrat Italics"/>
              </a:rPr>
              <a:t>Failing to adhere to the intervention plan.</a:t>
            </a:r>
          </a:p>
          <a:p>
            <a:pPr marL="453392" lvl="1" indent="-226696">
              <a:lnSpc>
                <a:spcPts val="3150"/>
              </a:lnSpc>
              <a:buFont typeface="Arial"/>
              <a:buChar char="•"/>
            </a:pPr>
            <a:r>
              <a:rPr lang="en-US" sz="2100">
                <a:solidFill>
                  <a:srgbClr val="FFFFFF"/>
                </a:solidFill>
                <a:latin typeface="Montserrat Italics"/>
              </a:rPr>
              <a:t>Failing a prerequisite unit;</a:t>
            </a:r>
          </a:p>
          <a:p>
            <a:pPr marL="453392" lvl="1" indent="-226696">
              <a:lnSpc>
                <a:spcPts val="3150"/>
              </a:lnSpc>
              <a:buFont typeface="Arial"/>
              <a:buChar char="•"/>
            </a:pPr>
            <a:r>
              <a:rPr lang="en-US" sz="2100">
                <a:solidFill>
                  <a:srgbClr val="FFFFFF"/>
                </a:solidFill>
                <a:latin typeface="Montserrat Italics"/>
              </a:rPr>
              <a:t>Academic progress falls below 50% for the Semester</a:t>
            </a:r>
          </a:p>
          <a:p>
            <a:pPr>
              <a:lnSpc>
                <a:spcPts val="3150"/>
              </a:lnSpc>
            </a:pPr>
            <a:endParaRPr lang="en-US" sz="2100">
              <a:solidFill>
                <a:srgbClr val="FFFFFF"/>
              </a:solidFill>
              <a:latin typeface="Montserrat Italics"/>
            </a:endParaRPr>
          </a:p>
          <a:p>
            <a:pPr>
              <a:lnSpc>
                <a:spcPts val="3150"/>
              </a:lnSpc>
            </a:pPr>
            <a:r>
              <a:rPr lang="en-US" sz="2100">
                <a:solidFill>
                  <a:srgbClr val="FF0000"/>
                </a:solidFill>
                <a:latin typeface="Montserrat Bold"/>
              </a:rPr>
              <a:t>Final Warning: </a:t>
            </a:r>
          </a:p>
          <a:p>
            <a:pPr marL="453392" lvl="1" indent="-226696">
              <a:lnSpc>
                <a:spcPts val="3150"/>
              </a:lnSpc>
              <a:buFont typeface="Arial"/>
              <a:buChar char="•"/>
            </a:pPr>
            <a:r>
              <a:rPr lang="en-US" sz="2100">
                <a:solidFill>
                  <a:srgbClr val="FFFFFF"/>
                </a:solidFill>
                <a:latin typeface="Montserrat Italics"/>
              </a:rPr>
              <a:t>Intention to Report Notice</a:t>
            </a:r>
          </a:p>
          <a:p>
            <a:pPr marL="453392" lvl="1" indent="-226696">
              <a:lnSpc>
                <a:spcPts val="3150"/>
              </a:lnSpc>
              <a:buFont typeface="Arial"/>
              <a:buChar char="•"/>
            </a:pPr>
            <a:r>
              <a:rPr lang="en-US" sz="2100">
                <a:solidFill>
                  <a:srgbClr val="FFFFFF"/>
                </a:solidFill>
                <a:latin typeface="Montserrat Italics"/>
              </a:rPr>
              <a:t>Academic progress falls below 50% in two consecutive study periods. </a:t>
            </a:r>
          </a:p>
          <a:p>
            <a:pPr marL="226696" lvl="1">
              <a:lnSpc>
                <a:spcPts val="3150"/>
              </a:lnSpc>
            </a:pPr>
            <a:endParaRPr lang="en-US" sz="2100">
              <a:solidFill>
                <a:srgbClr val="FFFFFF"/>
              </a:solidFill>
              <a:latin typeface="Montserrat Italics"/>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841469" y="3134693"/>
            <a:ext cx="9372540" cy="6225556"/>
          </a:xfrm>
          <a:custGeom>
            <a:avLst/>
            <a:gdLst/>
            <a:ahLst/>
            <a:cxnLst/>
            <a:rect l="l" t="t" r="r" b="b"/>
            <a:pathLst>
              <a:path w="9372540" h="6225556">
                <a:moveTo>
                  <a:pt x="0" y="0"/>
                </a:moveTo>
                <a:lnTo>
                  <a:pt x="9372540" y="0"/>
                </a:lnTo>
                <a:lnTo>
                  <a:pt x="9372540" y="6225556"/>
                </a:lnTo>
                <a:lnTo>
                  <a:pt x="0" y="6225556"/>
                </a:lnTo>
                <a:lnTo>
                  <a:pt x="0" y="0"/>
                </a:lnTo>
                <a:close/>
              </a:path>
            </a:pathLst>
          </a:custGeom>
          <a:blipFill>
            <a:blip r:embed="rId5"/>
            <a:stretch>
              <a:fillRect/>
            </a:stretch>
          </a:blipFill>
        </p:spPr>
      </p:sp>
      <p:sp>
        <p:nvSpPr>
          <p:cNvPr id="9" name="Freeform 9"/>
          <p:cNvSpPr/>
          <p:nvPr/>
        </p:nvSpPr>
        <p:spPr>
          <a:xfrm>
            <a:off x="12175170" y="3556045"/>
            <a:ext cx="4574586" cy="3544705"/>
          </a:xfrm>
          <a:custGeom>
            <a:avLst/>
            <a:gdLst/>
            <a:ahLst/>
            <a:cxnLst/>
            <a:rect l="l" t="t" r="r" b="b"/>
            <a:pathLst>
              <a:path w="4574586" h="3544705">
                <a:moveTo>
                  <a:pt x="0" y="0"/>
                </a:moveTo>
                <a:lnTo>
                  <a:pt x="4574586" y="0"/>
                </a:lnTo>
                <a:lnTo>
                  <a:pt x="4574586" y="3544706"/>
                </a:lnTo>
                <a:lnTo>
                  <a:pt x="0" y="3544706"/>
                </a:lnTo>
                <a:lnTo>
                  <a:pt x="0" y="0"/>
                </a:lnTo>
                <a:close/>
              </a:path>
            </a:pathLst>
          </a:custGeom>
          <a:blipFill>
            <a:blip r:embed="rId6"/>
            <a:stretch>
              <a:fillRect/>
            </a:stretch>
          </a:blipFill>
        </p:spPr>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Refund</a:t>
            </a:r>
          </a:p>
        </p:txBody>
      </p:sp>
      <p:sp>
        <p:nvSpPr>
          <p:cNvPr id="11" name="TextBox 11"/>
          <p:cNvSpPr txBox="1"/>
          <p:nvPr/>
        </p:nvSpPr>
        <p:spPr>
          <a:xfrm>
            <a:off x="13008136" y="7716647"/>
            <a:ext cx="3371149" cy="483869"/>
          </a:xfrm>
          <a:prstGeom prst="rect">
            <a:avLst/>
          </a:prstGeom>
        </p:spPr>
        <p:txBody>
          <a:bodyPr lIns="0" tIns="0" rIns="0" bIns="0" rtlCol="0" anchor="t">
            <a:spAutoFit/>
          </a:bodyPr>
          <a:lstStyle/>
          <a:p>
            <a:pPr>
              <a:lnSpc>
                <a:spcPts val="1950"/>
              </a:lnSpc>
            </a:pPr>
            <a:r>
              <a:rPr lang="en-US" sz="1300">
                <a:solidFill>
                  <a:srgbClr val="689F00"/>
                </a:solidFill>
                <a:latin typeface="Montserrat"/>
              </a:rPr>
              <a:t>For More Information, please read the </a:t>
            </a:r>
          </a:p>
          <a:p>
            <a:pPr>
              <a:lnSpc>
                <a:spcPts val="1950"/>
              </a:lnSpc>
            </a:pPr>
            <a:r>
              <a:rPr lang="en-US" sz="1300" u="sng">
                <a:solidFill>
                  <a:srgbClr val="689F00"/>
                </a:solidFill>
                <a:latin typeface="Montserrat"/>
                <a:hlinkClick r:id="rId7" tooltip="https://www.scei.edu.au/wp-content/uploads/2021/05/PP05-Refund-Policy-and-Procedure-1.pdf"/>
              </a:rPr>
              <a:t>PP05 Refund policy and procedure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p:cNvGrpSpPr/>
          <p:nvPr/>
        </p:nvGrpSpPr>
        <p:grpSpPr>
          <a:xfrm>
            <a:off x="753919" y="2045777"/>
            <a:ext cx="16929579" cy="6817412"/>
            <a:chOff x="0" y="0"/>
            <a:chExt cx="2195467" cy="1795532"/>
          </a:xfrm>
        </p:grpSpPr>
        <p:sp>
          <p:nvSpPr>
            <p:cNvPr id="9" name="Freeform 9"/>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Mission Statement</a:t>
            </a:r>
            <a:endParaRPr lang="en-US"/>
          </a:p>
        </p:txBody>
      </p:sp>
      <p:sp>
        <p:nvSpPr>
          <p:cNvPr id="16" name="TextBox 15">
            <a:extLst>
              <a:ext uri="{FF2B5EF4-FFF2-40B4-BE49-F238E27FC236}">
                <a16:creationId xmlns:a16="http://schemas.microsoft.com/office/drawing/2014/main" id="{4D10884A-FF6A-3B6F-12A3-19573E14842F}"/>
              </a:ext>
            </a:extLst>
          </p:cNvPr>
          <p:cNvSpPr txBox="1"/>
          <p:nvPr/>
        </p:nvSpPr>
        <p:spPr>
          <a:xfrm>
            <a:off x="3273779" y="3224388"/>
            <a:ext cx="1264355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aseline="0">
                <a:solidFill>
                  <a:schemeClr val="bg1"/>
                </a:solidFill>
                <a:latin typeface="Montserrat Classic"/>
              </a:rPr>
              <a:t>To deliver education using innovative </a:t>
            </a:r>
            <a:r>
              <a:rPr sz="4400">
                <a:solidFill>
                  <a:schemeClr val="bg1"/>
                </a:solidFill>
                <a:latin typeface="Montserrat Classic"/>
                <a:ea typeface="Calibri"/>
                <a:cs typeface="Calibri"/>
              </a:rPr>
              <a:t>​</a:t>
            </a:r>
            <a:br>
              <a:rPr sz="4400">
                <a:latin typeface="Montserrat Classic"/>
                <a:ea typeface="Calibri"/>
                <a:cs typeface="Calibri"/>
              </a:rPr>
            </a:br>
            <a:r>
              <a:rPr lang="en-US" sz="4400" baseline="0">
                <a:solidFill>
                  <a:schemeClr val="bg1"/>
                </a:solidFill>
                <a:latin typeface="Montserrat Classic"/>
              </a:rPr>
              <a:t>approaches in a supportive environment; </a:t>
            </a:r>
            <a:r>
              <a:rPr sz="4400">
                <a:solidFill>
                  <a:schemeClr val="bg1"/>
                </a:solidFill>
                <a:latin typeface="Montserrat Classic"/>
                <a:ea typeface="Calibri"/>
                <a:cs typeface="Calibri"/>
              </a:rPr>
              <a:t>​</a:t>
            </a:r>
            <a:br>
              <a:rPr sz="4400">
                <a:latin typeface="Montserrat Classic"/>
                <a:ea typeface="Calibri"/>
                <a:cs typeface="Calibri"/>
              </a:rPr>
            </a:br>
            <a:r>
              <a:rPr lang="en-US" sz="4400" baseline="0">
                <a:solidFill>
                  <a:schemeClr val="bg1"/>
                </a:solidFill>
                <a:latin typeface="Montserrat Classic"/>
              </a:rPr>
              <a:t>to equip our students with knowledge and practical skills that will enable them to be active members of the wider community and future leaders in their chosen field. </a:t>
            </a:r>
            <a:endParaRPr lang="en-US" sz="4400">
              <a:solidFill>
                <a:schemeClr val="bg1"/>
              </a:solidFill>
              <a:latin typeface="Montserrat Classic"/>
            </a:endParaRPr>
          </a:p>
          <a:p>
            <a:pPr algn="ctr"/>
            <a:endParaRPr lang="en-US"/>
          </a:p>
        </p:txBody>
      </p:sp>
    </p:spTree>
    <p:extLst>
      <p:ext uri="{BB962C8B-B14F-4D97-AF65-F5344CB8AC3E}">
        <p14:creationId xmlns:p14="http://schemas.microsoft.com/office/powerpoint/2010/main" val="2279593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11233" r="11233"/>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Suspensions, Deferrals and Cancellations</a:t>
            </a:r>
          </a:p>
        </p:txBody>
      </p:sp>
      <p:sp>
        <p:nvSpPr>
          <p:cNvPr id="12" name="TextBox 12"/>
          <p:cNvSpPr txBox="1"/>
          <p:nvPr/>
        </p:nvSpPr>
        <p:spPr>
          <a:xfrm>
            <a:off x="9545441" y="1433553"/>
            <a:ext cx="8742560" cy="8992077"/>
          </a:xfrm>
          <a:prstGeom prst="rect">
            <a:avLst/>
          </a:prstGeom>
        </p:spPr>
        <p:txBody>
          <a:bodyPr wrap="square" lIns="0" tIns="0" rIns="0" bIns="0" rtlCol="0" anchor="t">
            <a:spAutoFit/>
          </a:bodyPr>
          <a:lstStyle/>
          <a:p>
            <a:pPr>
              <a:lnSpc>
                <a:spcPts val="3150"/>
              </a:lnSpc>
            </a:pPr>
            <a:r>
              <a:rPr lang="en-US" sz="2100">
                <a:solidFill>
                  <a:srgbClr val="F9CA06"/>
                </a:solidFill>
                <a:latin typeface="Montserrat"/>
              </a:rPr>
              <a:t>Things happens, if you need support, please email Student Services</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Students are only eligible for a suspension, deferment or cancellation due to the compassionate or compelling reasons</a:t>
            </a:r>
          </a:p>
          <a:p>
            <a:pPr marL="453392" lvl="1" indent="-226696">
              <a:lnSpc>
                <a:spcPts val="3150"/>
              </a:lnSpc>
              <a:buFont typeface="Arial"/>
              <a:buChar char="•"/>
            </a:pPr>
            <a:r>
              <a:rPr lang="en-US" sz="2100">
                <a:solidFill>
                  <a:srgbClr val="FFFFFF"/>
                </a:solidFill>
                <a:latin typeface="Montserrat"/>
              </a:rPr>
              <a:t>Mental health issues</a:t>
            </a:r>
          </a:p>
          <a:p>
            <a:pPr marL="453392" lvl="1" indent="-226696">
              <a:lnSpc>
                <a:spcPts val="3150"/>
              </a:lnSpc>
              <a:buFont typeface="Arial"/>
              <a:buChar char="•"/>
            </a:pPr>
            <a:r>
              <a:rPr lang="en-US" sz="2100">
                <a:solidFill>
                  <a:srgbClr val="FFFFFF"/>
                </a:solidFill>
                <a:latin typeface="Montserrat"/>
              </a:rPr>
              <a:t>Illness</a:t>
            </a:r>
          </a:p>
          <a:p>
            <a:pPr marL="453392" lvl="1" indent="-226696">
              <a:lnSpc>
                <a:spcPts val="3150"/>
              </a:lnSpc>
              <a:buFont typeface="Arial"/>
              <a:buChar char="•"/>
            </a:pPr>
            <a:r>
              <a:rPr lang="en-US" sz="2100">
                <a:solidFill>
                  <a:srgbClr val="FFFFFF"/>
                </a:solidFill>
                <a:latin typeface="Montserrat"/>
              </a:rPr>
              <a:t>Maternity leave</a:t>
            </a:r>
          </a:p>
          <a:p>
            <a:pPr marL="453392" lvl="1" indent="-226696">
              <a:lnSpc>
                <a:spcPts val="3150"/>
              </a:lnSpc>
              <a:buFont typeface="Arial"/>
              <a:buChar char="•"/>
            </a:pPr>
            <a:r>
              <a:rPr lang="en-US" sz="2100">
                <a:solidFill>
                  <a:srgbClr val="FFFFFF"/>
                </a:solidFill>
                <a:latin typeface="Montserrat"/>
              </a:rPr>
              <a:t>Experiencing or witnessing of a serious accident/crime</a:t>
            </a:r>
          </a:p>
          <a:p>
            <a:pPr marL="453392" lvl="1" indent="-226696">
              <a:lnSpc>
                <a:spcPts val="3150"/>
              </a:lnSpc>
              <a:buFont typeface="Arial"/>
              <a:buChar char="•"/>
            </a:pPr>
            <a:r>
              <a:rPr lang="en-US" sz="2100">
                <a:solidFill>
                  <a:srgbClr val="FFFFFF"/>
                </a:solidFill>
                <a:latin typeface="Montserrat"/>
              </a:rPr>
              <a:t>Care for an immediate family member who is suffering long-term or terminal illness</a:t>
            </a:r>
          </a:p>
          <a:p>
            <a:pPr marL="453392" lvl="1" indent="-226696">
              <a:lnSpc>
                <a:spcPts val="3150"/>
              </a:lnSpc>
              <a:buFont typeface="Arial"/>
              <a:buChar char="•"/>
            </a:pPr>
            <a:r>
              <a:rPr lang="en-US" sz="2100">
                <a:solidFill>
                  <a:srgbClr val="FFFFFF"/>
                </a:solidFill>
                <a:latin typeface="Montserrat"/>
              </a:rPr>
              <a:t>Visa delays</a:t>
            </a:r>
          </a:p>
          <a:p>
            <a:pPr marL="453392" lvl="1" indent="-226696">
              <a:lnSpc>
                <a:spcPts val="3150"/>
              </a:lnSpc>
              <a:buFont typeface="Arial"/>
              <a:buChar char="•"/>
            </a:pPr>
            <a:r>
              <a:rPr lang="en-US" sz="2100">
                <a:solidFill>
                  <a:srgbClr val="FFFFFF"/>
                </a:solidFill>
                <a:latin typeface="Montserrat"/>
              </a:rPr>
              <a:t>Change of visa</a:t>
            </a:r>
          </a:p>
          <a:p>
            <a:pPr>
              <a:lnSpc>
                <a:spcPts val="3150"/>
              </a:lnSpc>
            </a:pPr>
            <a:endParaRPr lang="en-US" sz="2100">
              <a:solidFill>
                <a:srgbClr val="FFFFFF"/>
              </a:solidFill>
              <a:latin typeface="Montserrat"/>
            </a:endParaRPr>
          </a:p>
          <a:p>
            <a:pPr>
              <a:lnSpc>
                <a:spcPts val="3150"/>
              </a:lnSpc>
            </a:pPr>
            <a:r>
              <a:rPr lang="en-US" sz="2100">
                <a:solidFill>
                  <a:srgbClr val="F9CA06"/>
                </a:solidFill>
                <a:latin typeface="Montserrat"/>
              </a:rPr>
              <a:t>* Please note that supporting documents must be provided.</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 International students may experience issues if they do not have their suspension approved before leaving the country.</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For more information, please refer to PP16 Deferring, Suspending, or Cancelling Student Enrolment Policy and Procedure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a:off x="1193523" y="2195285"/>
            <a:ext cx="8696441" cy="0"/>
          </a:xfrm>
          <a:prstGeom prst="line">
            <a:avLst/>
          </a:prstGeom>
          <a:ln w="19050" cap="flat">
            <a:solidFill>
              <a:srgbClr val="DBDCDE"/>
            </a:solidFill>
            <a:prstDash val="solid"/>
            <a:headEnd type="none" w="sm" len="sm"/>
            <a:tailEnd type="none" w="sm" len="sm"/>
          </a:ln>
        </p:spPr>
      </p:sp>
      <p:sp>
        <p:nvSpPr>
          <p:cNvPr id="9" name="AutoShape 9"/>
          <p:cNvSpPr/>
          <p:nvPr/>
        </p:nvSpPr>
        <p:spPr>
          <a:xfrm flipV="1">
            <a:off x="1193523" y="2699565"/>
            <a:ext cx="8696441" cy="9525"/>
          </a:xfrm>
          <a:prstGeom prst="line">
            <a:avLst/>
          </a:prstGeom>
          <a:ln w="19050" cap="flat">
            <a:solidFill>
              <a:srgbClr val="DBDCDE"/>
            </a:solidFill>
            <a:prstDash val="solid"/>
            <a:headEnd type="none" w="sm" len="sm"/>
            <a:tailEnd type="none" w="sm" len="sm"/>
          </a:ln>
        </p:spPr>
      </p:sp>
      <p:sp>
        <p:nvSpPr>
          <p:cNvPr id="10" name="AutoShape 10"/>
          <p:cNvSpPr/>
          <p:nvPr/>
        </p:nvSpPr>
        <p:spPr>
          <a:xfrm>
            <a:off x="1193523" y="3221534"/>
            <a:ext cx="8696441" cy="9525"/>
          </a:xfrm>
          <a:prstGeom prst="line">
            <a:avLst/>
          </a:prstGeom>
          <a:ln w="19050" cap="flat">
            <a:solidFill>
              <a:srgbClr val="DBDCDE"/>
            </a:solidFill>
            <a:prstDash val="solid"/>
            <a:headEnd type="none" w="sm" len="sm"/>
            <a:tailEnd type="none" w="sm" len="sm"/>
          </a:ln>
        </p:spPr>
      </p:sp>
      <p:sp>
        <p:nvSpPr>
          <p:cNvPr id="11" name="AutoShape 11"/>
          <p:cNvSpPr/>
          <p:nvPr/>
        </p:nvSpPr>
        <p:spPr>
          <a:xfrm>
            <a:off x="1193523" y="3743504"/>
            <a:ext cx="8696441" cy="9525"/>
          </a:xfrm>
          <a:prstGeom prst="line">
            <a:avLst/>
          </a:prstGeom>
          <a:ln w="19050" cap="flat">
            <a:solidFill>
              <a:srgbClr val="DBDCDE"/>
            </a:solidFill>
            <a:prstDash val="solid"/>
            <a:headEnd type="none" w="sm" len="sm"/>
            <a:tailEnd type="none" w="sm" len="sm"/>
          </a:ln>
        </p:spPr>
      </p:sp>
      <p:sp>
        <p:nvSpPr>
          <p:cNvPr id="12" name="AutoShape 12"/>
          <p:cNvSpPr/>
          <p:nvPr/>
        </p:nvSpPr>
        <p:spPr>
          <a:xfrm>
            <a:off x="1193523" y="4255948"/>
            <a:ext cx="8696441" cy="0"/>
          </a:xfrm>
          <a:prstGeom prst="line">
            <a:avLst/>
          </a:prstGeom>
          <a:ln w="19050" cap="flat">
            <a:solidFill>
              <a:srgbClr val="DBDCDE"/>
            </a:solidFill>
            <a:prstDash val="solid"/>
            <a:headEnd type="none" w="sm" len="sm"/>
            <a:tailEnd type="none" w="sm" len="sm"/>
          </a:ln>
        </p:spPr>
      </p:sp>
      <p:sp>
        <p:nvSpPr>
          <p:cNvPr id="13" name="AutoShape 13"/>
          <p:cNvSpPr/>
          <p:nvPr/>
        </p:nvSpPr>
        <p:spPr>
          <a:xfrm>
            <a:off x="1193523" y="4758868"/>
            <a:ext cx="8696441" cy="0"/>
          </a:xfrm>
          <a:prstGeom prst="line">
            <a:avLst/>
          </a:prstGeom>
          <a:ln w="19050" cap="flat">
            <a:solidFill>
              <a:srgbClr val="DBDCDE"/>
            </a:solidFill>
            <a:prstDash val="solid"/>
            <a:headEnd type="none" w="sm" len="sm"/>
            <a:tailEnd type="none" w="sm" len="sm"/>
          </a:ln>
        </p:spPr>
      </p:sp>
      <p:sp>
        <p:nvSpPr>
          <p:cNvPr id="14" name="AutoShape 14"/>
          <p:cNvSpPr/>
          <p:nvPr/>
        </p:nvSpPr>
        <p:spPr>
          <a:xfrm>
            <a:off x="1193523" y="5271312"/>
            <a:ext cx="8696441" cy="0"/>
          </a:xfrm>
          <a:prstGeom prst="line">
            <a:avLst/>
          </a:prstGeom>
          <a:ln w="19050" cap="flat">
            <a:solidFill>
              <a:srgbClr val="DBDCDE"/>
            </a:solidFill>
            <a:prstDash val="solid"/>
            <a:headEnd type="none" w="sm" len="sm"/>
            <a:tailEnd type="none" w="sm" len="sm"/>
          </a:ln>
        </p:spPr>
      </p:sp>
      <p:sp>
        <p:nvSpPr>
          <p:cNvPr id="15" name="AutoShape 15"/>
          <p:cNvSpPr/>
          <p:nvPr/>
        </p:nvSpPr>
        <p:spPr>
          <a:xfrm>
            <a:off x="1193523" y="6117131"/>
            <a:ext cx="8696441" cy="0"/>
          </a:xfrm>
          <a:prstGeom prst="line">
            <a:avLst/>
          </a:prstGeom>
          <a:ln w="19050" cap="flat">
            <a:solidFill>
              <a:srgbClr val="DBDCDE"/>
            </a:solidFill>
            <a:prstDash val="solid"/>
            <a:headEnd type="none" w="sm" len="sm"/>
            <a:tailEnd type="none" w="sm" len="sm"/>
          </a:ln>
        </p:spPr>
      </p:sp>
      <p:sp>
        <p:nvSpPr>
          <p:cNvPr id="16" name="AutoShape 16"/>
          <p:cNvSpPr/>
          <p:nvPr/>
        </p:nvSpPr>
        <p:spPr>
          <a:xfrm>
            <a:off x="9880439" y="2195285"/>
            <a:ext cx="8392879" cy="0"/>
          </a:xfrm>
          <a:prstGeom prst="line">
            <a:avLst/>
          </a:prstGeom>
          <a:ln w="19050" cap="flat">
            <a:solidFill>
              <a:srgbClr val="DBDCDE"/>
            </a:solidFill>
            <a:prstDash val="solid"/>
            <a:headEnd type="none" w="sm" len="sm"/>
            <a:tailEnd type="none" w="sm" len="sm"/>
          </a:ln>
        </p:spPr>
      </p:sp>
      <p:sp>
        <p:nvSpPr>
          <p:cNvPr id="17" name="AutoShape 17"/>
          <p:cNvSpPr/>
          <p:nvPr/>
        </p:nvSpPr>
        <p:spPr>
          <a:xfrm>
            <a:off x="9880439" y="2699565"/>
            <a:ext cx="8392879" cy="0"/>
          </a:xfrm>
          <a:prstGeom prst="line">
            <a:avLst/>
          </a:prstGeom>
          <a:ln w="19050" cap="flat">
            <a:solidFill>
              <a:srgbClr val="DBDCDE"/>
            </a:solidFill>
            <a:prstDash val="solid"/>
            <a:headEnd type="none" w="sm" len="sm"/>
            <a:tailEnd type="none" w="sm" len="sm"/>
          </a:ln>
        </p:spPr>
      </p:sp>
      <p:sp>
        <p:nvSpPr>
          <p:cNvPr id="18" name="AutoShape 18"/>
          <p:cNvSpPr/>
          <p:nvPr/>
        </p:nvSpPr>
        <p:spPr>
          <a:xfrm>
            <a:off x="9880439" y="3231059"/>
            <a:ext cx="8392879" cy="0"/>
          </a:xfrm>
          <a:prstGeom prst="line">
            <a:avLst/>
          </a:prstGeom>
          <a:ln w="19050" cap="flat">
            <a:solidFill>
              <a:srgbClr val="DBDCDE"/>
            </a:solidFill>
            <a:prstDash val="solid"/>
            <a:headEnd type="none" w="sm" len="sm"/>
            <a:tailEnd type="none" w="sm" len="sm"/>
          </a:ln>
        </p:spPr>
      </p:sp>
      <p:sp>
        <p:nvSpPr>
          <p:cNvPr id="19" name="AutoShape 19"/>
          <p:cNvSpPr/>
          <p:nvPr/>
        </p:nvSpPr>
        <p:spPr>
          <a:xfrm>
            <a:off x="9880439" y="3753029"/>
            <a:ext cx="8392879" cy="0"/>
          </a:xfrm>
          <a:prstGeom prst="line">
            <a:avLst/>
          </a:prstGeom>
          <a:ln w="19050" cap="flat">
            <a:solidFill>
              <a:srgbClr val="DBDCDE"/>
            </a:solidFill>
            <a:prstDash val="solid"/>
            <a:headEnd type="none" w="sm" len="sm"/>
            <a:tailEnd type="none" w="sm" len="sm"/>
          </a:ln>
        </p:spPr>
      </p:sp>
      <p:sp>
        <p:nvSpPr>
          <p:cNvPr id="20" name="AutoShape 20"/>
          <p:cNvSpPr/>
          <p:nvPr/>
        </p:nvSpPr>
        <p:spPr>
          <a:xfrm>
            <a:off x="9880439" y="4255948"/>
            <a:ext cx="8392879" cy="0"/>
          </a:xfrm>
          <a:prstGeom prst="line">
            <a:avLst/>
          </a:prstGeom>
          <a:ln w="19050" cap="flat">
            <a:solidFill>
              <a:srgbClr val="DBDCDE"/>
            </a:solidFill>
            <a:prstDash val="solid"/>
            <a:headEnd type="none" w="sm" len="sm"/>
            <a:tailEnd type="none" w="sm" len="sm"/>
          </a:ln>
        </p:spPr>
      </p:sp>
      <p:sp>
        <p:nvSpPr>
          <p:cNvPr id="21" name="AutoShape 21"/>
          <p:cNvSpPr/>
          <p:nvPr/>
        </p:nvSpPr>
        <p:spPr>
          <a:xfrm>
            <a:off x="9880439" y="4758868"/>
            <a:ext cx="8392879" cy="0"/>
          </a:xfrm>
          <a:prstGeom prst="line">
            <a:avLst/>
          </a:prstGeom>
          <a:ln w="19050" cap="flat">
            <a:solidFill>
              <a:srgbClr val="DBDCDE"/>
            </a:solidFill>
            <a:prstDash val="solid"/>
            <a:headEnd type="none" w="sm" len="sm"/>
            <a:tailEnd type="none" w="sm" len="sm"/>
          </a:ln>
        </p:spPr>
      </p:sp>
      <p:sp>
        <p:nvSpPr>
          <p:cNvPr id="22" name="AutoShape 22"/>
          <p:cNvSpPr/>
          <p:nvPr/>
        </p:nvSpPr>
        <p:spPr>
          <a:xfrm>
            <a:off x="9880439" y="5271312"/>
            <a:ext cx="8392879" cy="0"/>
          </a:xfrm>
          <a:prstGeom prst="line">
            <a:avLst/>
          </a:prstGeom>
          <a:ln w="19050" cap="flat">
            <a:solidFill>
              <a:srgbClr val="DBDCDE"/>
            </a:solidFill>
            <a:prstDash val="solid"/>
            <a:headEnd type="none" w="sm" len="sm"/>
            <a:tailEnd type="none" w="sm" len="sm"/>
          </a:ln>
        </p:spPr>
      </p:sp>
      <p:sp>
        <p:nvSpPr>
          <p:cNvPr id="23" name="AutoShape 23"/>
          <p:cNvSpPr/>
          <p:nvPr/>
        </p:nvSpPr>
        <p:spPr>
          <a:xfrm>
            <a:off x="9880439" y="6117131"/>
            <a:ext cx="8392879" cy="0"/>
          </a:xfrm>
          <a:prstGeom prst="line">
            <a:avLst/>
          </a:prstGeom>
          <a:ln w="19050" cap="flat">
            <a:solidFill>
              <a:srgbClr val="DBDCDE"/>
            </a:solidFill>
            <a:prstDash val="solid"/>
            <a:headEnd type="none" w="sm" len="sm"/>
            <a:tailEnd type="none" w="sm" len="sm"/>
          </a:ln>
        </p:spPr>
      </p:sp>
      <p:sp>
        <p:nvSpPr>
          <p:cNvPr id="24" name="TextBox 24"/>
          <p:cNvSpPr txBox="1"/>
          <p:nvPr/>
        </p:nvSpPr>
        <p:spPr>
          <a:xfrm>
            <a:off x="1761776" y="2291895"/>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Registration Fee – Non-refundable</a:t>
            </a:r>
          </a:p>
        </p:txBody>
      </p:sp>
      <p:sp>
        <p:nvSpPr>
          <p:cNvPr id="25" name="TextBox 25"/>
          <p:cNvSpPr txBox="1"/>
          <p:nvPr/>
        </p:nvSpPr>
        <p:spPr>
          <a:xfrm>
            <a:off x="1328758" y="6488606"/>
            <a:ext cx="7815242" cy="2063115"/>
          </a:xfrm>
          <a:prstGeom prst="rect">
            <a:avLst/>
          </a:prstGeom>
        </p:spPr>
        <p:txBody>
          <a:bodyPr lIns="0" tIns="0" rIns="0" bIns="0" rtlCol="0" anchor="t">
            <a:spAutoFit/>
          </a:bodyPr>
          <a:lstStyle/>
          <a:p>
            <a:pPr>
              <a:lnSpc>
                <a:spcPts val="2340"/>
              </a:lnSpc>
            </a:pPr>
            <a:r>
              <a:rPr lang="en-US" sz="1800">
                <a:solidFill>
                  <a:srgbClr val="000000"/>
                </a:solidFill>
                <a:latin typeface="Montserrat Classic Bold"/>
              </a:rPr>
              <a:t>Change of course request also means change of course plan – such as deferment due to your personal reason (not compassionate reason)</a:t>
            </a:r>
          </a:p>
          <a:p>
            <a:pPr>
              <a:lnSpc>
                <a:spcPts val="2340"/>
              </a:lnSpc>
            </a:pPr>
            <a:endParaRPr lang="en-US" sz="1800">
              <a:solidFill>
                <a:srgbClr val="000000"/>
              </a:solidFill>
              <a:latin typeface="Montserrat Classic Bold"/>
            </a:endParaRPr>
          </a:p>
          <a:p>
            <a:pPr>
              <a:lnSpc>
                <a:spcPts val="2340"/>
              </a:lnSpc>
            </a:pPr>
            <a:r>
              <a:rPr lang="en-US" sz="1800">
                <a:solidFill>
                  <a:srgbClr val="000000"/>
                </a:solidFill>
                <a:latin typeface="Montserrat Classic Bold"/>
              </a:rPr>
              <a:t>If you do have compassionate reason or other reason you believe need to be considered, please book an appointment with Student Services</a:t>
            </a:r>
          </a:p>
        </p:txBody>
      </p:sp>
      <p:sp>
        <p:nvSpPr>
          <p:cNvPr id="26" name="TextBox 26"/>
          <p:cNvSpPr txBox="1"/>
          <p:nvPr/>
        </p:nvSpPr>
        <p:spPr>
          <a:xfrm>
            <a:off x="1761776" y="2804340"/>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Late Payment of Tuition Fees / Payment Plan Late Fee Penalty</a:t>
            </a:r>
            <a:r>
              <a:rPr lang="en-US" sz="1800">
                <a:solidFill>
                  <a:srgbClr val="FF0000"/>
                </a:solidFill>
                <a:latin typeface="Montserrat"/>
              </a:rPr>
              <a:t>*</a:t>
            </a:r>
          </a:p>
        </p:txBody>
      </p:sp>
      <p:sp>
        <p:nvSpPr>
          <p:cNvPr id="27" name="TextBox 27"/>
          <p:cNvSpPr txBox="1"/>
          <p:nvPr/>
        </p:nvSpPr>
        <p:spPr>
          <a:xfrm>
            <a:off x="1761776" y="3326309"/>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Fee for revision of payment plan (Per each revision)</a:t>
            </a:r>
          </a:p>
        </p:txBody>
      </p:sp>
      <p:sp>
        <p:nvSpPr>
          <p:cNvPr id="28" name="TextBox 28"/>
          <p:cNvSpPr txBox="1"/>
          <p:nvPr/>
        </p:nvSpPr>
        <p:spPr>
          <a:xfrm>
            <a:off x="1761776" y="4351198"/>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Reassessment Fee</a:t>
            </a:r>
          </a:p>
        </p:txBody>
      </p:sp>
      <p:sp>
        <p:nvSpPr>
          <p:cNvPr id="29" name="TextBox 29"/>
          <p:cNvSpPr txBox="1"/>
          <p:nvPr/>
        </p:nvSpPr>
        <p:spPr>
          <a:xfrm>
            <a:off x="1761776" y="4863643"/>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Change of course request</a:t>
            </a:r>
          </a:p>
        </p:txBody>
      </p:sp>
      <p:sp>
        <p:nvSpPr>
          <p:cNvPr id="30" name="TextBox 30"/>
          <p:cNvSpPr txBox="1"/>
          <p:nvPr/>
        </p:nvSpPr>
        <p:spPr>
          <a:xfrm>
            <a:off x="1761776" y="5519914"/>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CoE Extension</a:t>
            </a:r>
          </a:p>
        </p:txBody>
      </p:sp>
      <p:sp>
        <p:nvSpPr>
          <p:cNvPr id="31" name="TextBox 31"/>
          <p:cNvSpPr txBox="1"/>
          <p:nvPr/>
        </p:nvSpPr>
        <p:spPr>
          <a:xfrm>
            <a:off x="1761776" y="3848279"/>
            <a:ext cx="7815242" cy="278281"/>
          </a:xfrm>
          <a:prstGeom prst="rect">
            <a:avLst/>
          </a:prstGeom>
        </p:spPr>
        <p:txBody>
          <a:bodyPr lIns="0" tIns="0" rIns="0" bIns="0" rtlCol="0" anchor="t">
            <a:spAutoFit/>
          </a:bodyPr>
          <a:lstStyle/>
          <a:p>
            <a:pPr>
              <a:lnSpc>
                <a:spcPts val="2340"/>
              </a:lnSpc>
            </a:pPr>
            <a:r>
              <a:rPr lang="en-US" sz="1800">
                <a:solidFill>
                  <a:srgbClr val="1A1D1A"/>
                </a:solidFill>
                <a:latin typeface="Montserrat"/>
              </a:rPr>
              <a:t>Penalties for late assessment submission (Per unit)</a:t>
            </a:r>
          </a:p>
        </p:txBody>
      </p:sp>
      <p:sp>
        <p:nvSpPr>
          <p:cNvPr id="32" name="TextBox 32"/>
          <p:cNvSpPr txBox="1"/>
          <p:nvPr/>
        </p:nvSpPr>
        <p:spPr>
          <a:xfrm>
            <a:off x="10504788" y="2253795"/>
            <a:ext cx="7070265" cy="316753"/>
          </a:xfrm>
          <a:prstGeom prst="rect">
            <a:avLst/>
          </a:prstGeom>
        </p:spPr>
        <p:txBody>
          <a:bodyPr lIns="0" tIns="0" rIns="0" bIns="0" rtlCol="0" anchor="t">
            <a:spAutoFit/>
          </a:bodyPr>
          <a:lstStyle/>
          <a:p>
            <a:pPr>
              <a:lnSpc>
                <a:spcPts val="2700"/>
              </a:lnSpc>
            </a:pPr>
            <a:r>
              <a:rPr lang="en-US" sz="1800">
                <a:solidFill>
                  <a:srgbClr val="FFFFFF"/>
                </a:solidFill>
                <a:latin typeface="Montserrat"/>
              </a:rPr>
              <a:t>$</a:t>
            </a:r>
            <a:r>
              <a:rPr lang="en-US">
                <a:solidFill>
                  <a:srgbClr val="FFFFFF"/>
                </a:solidFill>
                <a:latin typeface="Montserrat"/>
              </a:rPr>
              <a:t>300.00</a:t>
            </a:r>
            <a:endParaRPr lang="en-US" sz="1800">
              <a:solidFill>
                <a:srgbClr val="FFFFFF"/>
              </a:solidFill>
              <a:latin typeface="Montserrat"/>
            </a:endParaRPr>
          </a:p>
        </p:txBody>
      </p:sp>
      <p:sp>
        <p:nvSpPr>
          <p:cNvPr id="33" name="TextBox 33"/>
          <p:cNvSpPr txBox="1"/>
          <p:nvPr/>
        </p:nvSpPr>
        <p:spPr>
          <a:xfrm>
            <a:off x="10504788" y="2766240"/>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4" name="TextBox 34"/>
          <p:cNvSpPr txBox="1"/>
          <p:nvPr/>
        </p:nvSpPr>
        <p:spPr>
          <a:xfrm>
            <a:off x="10504788" y="3288209"/>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$100.00</a:t>
            </a:r>
          </a:p>
        </p:txBody>
      </p:sp>
      <p:sp>
        <p:nvSpPr>
          <p:cNvPr id="35" name="TextBox 35"/>
          <p:cNvSpPr txBox="1"/>
          <p:nvPr/>
        </p:nvSpPr>
        <p:spPr>
          <a:xfrm>
            <a:off x="10504788" y="3810179"/>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6" name="TextBox 36"/>
          <p:cNvSpPr txBox="1"/>
          <p:nvPr/>
        </p:nvSpPr>
        <p:spPr>
          <a:xfrm>
            <a:off x="10504788" y="4313098"/>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7" name="TextBox 37"/>
          <p:cNvSpPr txBox="1"/>
          <p:nvPr/>
        </p:nvSpPr>
        <p:spPr>
          <a:xfrm>
            <a:off x="10504788" y="4825543"/>
            <a:ext cx="7070265" cy="316753"/>
          </a:xfrm>
          <a:prstGeom prst="rect">
            <a:avLst/>
          </a:prstGeom>
        </p:spPr>
        <p:txBody>
          <a:bodyPr lIns="0" tIns="0" rIns="0" bIns="0" rtlCol="0" anchor="t">
            <a:spAutoFit/>
          </a:bodyPr>
          <a:lstStyle/>
          <a:p>
            <a:pPr>
              <a:lnSpc>
                <a:spcPts val="2700"/>
              </a:lnSpc>
            </a:pPr>
            <a:r>
              <a:rPr lang="en-US" sz="1800">
                <a:solidFill>
                  <a:srgbClr val="FFFFFF"/>
                </a:solidFill>
                <a:latin typeface="Montserrat"/>
              </a:rPr>
              <a:t>$</a:t>
            </a:r>
            <a:r>
              <a:rPr lang="en-US">
                <a:solidFill>
                  <a:srgbClr val="FFFFFF"/>
                </a:solidFill>
                <a:latin typeface="Montserrat"/>
              </a:rPr>
              <a:t>300.00</a:t>
            </a:r>
            <a:endParaRPr lang="en-US" sz="1800">
              <a:solidFill>
                <a:srgbClr val="FFFFFF"/>
              </a:solidFill>
              <a:latin typeface="Montserrat"/>
            </a:endParaRPr>
          </a:p>
        </p:txBody>
      </p:sp>
      <p:sp>
        <p:nvSpPr>
          <p:cNvPr id="38" name="TextBox 38"/>
          <p:cNvSpPr txBox="1"/>
          <p:nvPr/>
        </p:nvSpPr>
        <p:spPr>
          <a:xfrm>
            <a:off x="10504788" y="5328462"/>
            <a:ext cx="7550886" cy="674369"/>
          </a:xfrm>
          <a:prstGeom prst="rect">
            <a:avLst/>
          </a:prstGeom>
        </p:spPr>
        <p:txBody>
          <a:bodyPr lIns="0" tIns="0" rIns="0" bIns="0" rtlCol="0" anchor="t">
            <a:spAutoFit/>
          </a:bodyPr>
          <a:lstStyle/>
          <a:p>
            <a:pPr>
              <a:lnSpc>
                <a:spcPts val="2700"/>
              </a:lnSpc>
            </a:pPr>
            <a:r>
              <a:rPr lang="en-US" sz="1800">
                <a:solidFill>
                  <a:srgbClr val="FFFFFF"/>
                </a:solidFill>
                <a:latin typeface="Montserrat"/>
              </a:rPr>
              <a:t>$</a:t>
            </a:r>
            <a:r>
              <a:rPr lang="en-US">
                <a:solidFill>
                  <a:srgbClr val="FFFFFF"/>
                </a:solidFill>
                <a:latin typeface="Montserrat"/>
              </a:rPr>
              <a:t>300.00</a:t>
            </a:r>
            <a:r>
              <a:rPr lang="en-US" sz="1800">
                <a:solidFill>
                  <a:srgbClr val="FFFFFF"/>
                </a:solidFill>
                <a:latin typeface="Montserrat"/>
              </a:rPr>
              <a:t> Admin fee +</a:t>
            </a:r>
          </a:p>
          <a:p>
            <a:pPr>
              <a:lnSpc>
                <a:spcPts val="2700"/>
              </a:lnSpc>
            </a:pPr>
            <a:r>
              <a:rPr lang="en-US" sz="1800">
                <a:solidFill>
                  <a:srgbClr val="FFFFFF"/>
                </a:solidFill>
                <a:latin typeface="Montserrat"/>
              </a:rPr>
              <a:t>Cost per week of extension (varies based on course</a:t>
            </a:r>
          </a:p>
        </p:txBody>
      </p:sp>
      <p:sp>
        <p:nvSpPr>
          <p:cNvPr id="39" name="TextBox 39"/>
          <p:cNvSpPr txBox="1"/>
          <p:nvPr/>
        </p:nvSpPr>
        <p:spPr>
          <a:xfrm>
            <a:off x="1028700" y="942975"/>
            <a:ext cx="8851739" cy="688974"/>
          </a:xfrm>
          <a:prstGeom prst="rect">
            <a:avLst/>
          </a:prstGeom>
        </p:spPr>
        <p:txBody>
          <a:bodyPr lIns="0" tIns="0" rIns="0" bIns="0" rtlCol="0" anchor="t">
            <a:spAutoFit/>
          </a:bodyPr>
          <a:lstStyle/>
          <a:p>
            <a:pPr>
              <a:lnSpc>
                <a:spcPts val="5600"/>
              </a:lnSpc>
              <a:spcBef>
                <a:spcPct val="0"/>
              </a:spcBef>
            </a:pPr>
            <a:r>
              <a:rPr lang="en-US" sz="4000">
                <a:solidFill>
                  <a:srgbClr val="1A1D1A"/>
                </a:solidFill>
                <a:latin typeface="Montserrat Classic Bold"/>
              </a:rPr>
              <a:t>Penalty Fee Or Other Charges</a:t>
            </a:r>
          </a:p>
        </p:txBody>
      </p:sp>
      <p:sp>
        <p:nvSpPr>
          <p:cNvPr id="40" name="TextBox 40"/>
          <p:cNvSpPr txBox="1"/>
          <p:nvPr/>
        </p:nvSpPr>
        <p:spPr>
          <a:xfrm>
            <a:off x="10372610" y="6488606"/>
            <a:ext cx="7815242" cy="2948940"/>
          </a:xfrm>
          <a:prstGeom prst="rect">
            <a:avLst/>
          </a:prstGeom>
        </p:spPr>
        <p:txBody>
          <a:bodyPr lIns="0" tIns="0" rIns="0" bIns="0" rtlCol="0" anchor="t">
            <a:spAutoFit/>
          </a:bodyPr>
          <a:lstStyle/>
          <a:p>
            <a:pPr>
              <a:lnSpc>
                <a:spcPts val="2340"/>
              </a:lnSpc>
            </a:pPr>
            <a:r>
              <a:rPr lang="en-US" sz="1800">
                <a:solidFill>
                  <a:srgbClr val="F9CA06"/>
                </a:solidFill>
                <a:latin typeface="Montserrat Classic Bold"/>
              </a:rPr>
              <a:t>Late Submission Penalty </a:t>
            </a:r>
          </a:p>
          <a:p>
            <a:pPr>
              <a:lnSpc>
                <a:spcPts val="2340"/>
              </a:lnSpc>
            </a:pPr>
            <a:endParaRPr lang="en-US" sz="1800">
              <a:solidFill>
                <a:srgbClr val="F9CA06"/>
              </a:solidFill>
              <a:latin typeface="Montserrat Classic Bold"/>
            </a:endParaRPr>
          </a:p>
          <a:p>
            <a:pPr>
              <a:lnSpc>
                <a:spcPts val="2340"/>
              </a:lnSpc>
            </a:pPr>
            <a:r>
              <a:rPr lang="en-US" sz="1800">
                <a:solidFill>
                  <a:srgbClr val="FFFFFF"/>
                </a:solidFill>
                <a:latin typeface="Montserrat Classic Bold"/>
              </a:rPr>
              <a:t>If you did not submit your assessments by the due date, you will be emailed by your designated Student Services Officer. </a:t>
            </a:r>
          </a:p>
          <a:p>
            <a:pPr>
              <a:lnSpc>
                <a:spcPts val="2340"/>
              </a:lnSpc>
            </a:pPr>
            <a:endParaRPr lang="en-US" sz="1800">
              <a:solidFill>
                <a:srgbClr val="FFFFFF"/>
              </a:solidFill>
              <a:latin typeface="Montserrat Classic Bold"/>
            </a:endParaRPr>
          </a:p>
          <a:p>
            <a:pPr marL="388623" lvl="1" indent="-194312">
              <a:lnSpc>
                <a:spcPts val="2340"/>
              </a:lnSpc>
              <a:buFont typeface="Arial"/>
              <a:buChar char="•"/>
            </a:pPr>
            <a:r>
              <a:rPr lang="en-US" sz="1800">
                <a:solidFill>
                  <a:srgbClr val="FFFFFF"/>
                </a:solidFill>
                <a:latin typeface="Montserrat"/>
              </a:rPr>
              <a:t>You will need to clear out the penalty fee before you can resubmit the work </a:t>
            </a:r>
          </a:p>
          <a:p>
            <a:pPr>
              <a:lnSpc>
                <a:spcPts val="2340"/>
              </a:lnSpc>
            </a:pPr>
            <a:endParaRPr lang="en-US" sz="1800">
              <a:solidFill>
                <a:srgbClr val="FFFFFF"/>
              </a:solidFill>
              <a:latin typeface="Montserrat"/>
            </a:endParaRPr>
          </a:p>
          <a:p>
            <a:pPr marL="388623" lvl="1" indent="-194312">
              <a:lnSpc>
                <a:spcPts val="2340"/>
              </a:lnSpc>
              <a:buFont typeface="Arial"/>
              <a:buChar char="•"/>
            </a:pPr>
            <a:r>
              <a:rPr lang="en-US" sz="1800">
                <a:solidFill>
                  <a:srgbClr val="FFFFFF"/>
                </a:solidFill>
                <a:latin typeface="Montserrat"/>
              </a:rPr>
              <a:t>This rule is implemented to encourage students to hand in work ON TIME!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Complaints &amp; Appeals</a:t>
            </a:r>
          </a:p>
        </p:txBody>
      </p:sp>
      <p:sp>
        <p:nvSpPr>
          <p:cNvPr id="12" name="TextBox 12"/>
          <p:cNvSpPr txBox="1"/>
          <p:nvPr/>
        </p:nvSpPr>
        <p:spPr>
          <a:xfrm>
            <a:off x="9545441" y="2660791"/>
            <a:ext cx="8303712" cy="6244466"/>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FFFFFF"/>
                </a:solidFill>
                <a:latin typeface="Montserrat"/>
              </a:rPr>
              <a:t>SCEI will always strive to resolve any issues as soon as possible. This may involve a meeting, discussion or general mediation in relation to the issue.</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If this is unsuccessful, students can lodge a formal complaint by filling in a </a:t>
            </a:r>
            <a:r>
              <a:rPr lang="en-US" sz="2300">
                <a:solidFill>
                  <a:srgbClr val="DBB312"/>
                </a:solidFill>
                <a:latin typeface="Montserrat"/>
              </a:rPr>
              <a:t>FOR03 </a:t>
            </a:r>
            <a:r>
              <a:rPr lang="en-US" sz="2300">
                <a:solidFill>
                  <a:srgbClr val="F9CA06"/>
                </a:solidFill>
                <a:latin typeface="Montserrat"/>
              </a:rPr>
              <a:t>Complaints and Appeal Form</a:t>
            </a:r>
            <a:r>
              <a:rPr lang="en-US" sz="2300">
                <a:solidFill>
                  <a:srgbClr val="FFFFFF"/>
                </a:solidFill>
                <a:latin typeface="Montserrat"/>
              </a:rPr>
              <a:t> found at reception and scei.edu.au</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This form may be used to complain about an issue that has not been resolved by SCEI, or to appeal a decisions SCEI has made that you may feel unfair. </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Remember that </a:t>
            </a:r>
            <a:r>
              <a:rPr lang="en-US" sz="2300">
                <a:solidFill>
                  <a:srgbClr val="F9CA06"/>
                </a:solidFill>
                <a:latin typeface="Montserrat"/>
              </a:rPr>
              <a:t>we are here to help</a:t>
            </a:r>
            <a:r>
              <a:rPr lang="en-US" sz="2300">
                <a:solidFill>
                  <a:srgbClr val="FFFFFF"/>
                </a:solidFill>
                <a:latin typeface="Montserrat"/>
              </a:rPr>
              <a:t> – so please come and see us if you have any concerns.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Vaccination Requirements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2">
            <a:extLst>
              <a:ext uri="{FF2B5EF4-FFF2-40B4-BE49-F238E27FC236}">
                <a16:creationId xmlns:a16="http://schemas.microsoft.com/office/drawing/2014/main" id="{C5564CB3-1758-478D-E64F-E19360E03BA1}"/>
              </a:ext>
            </a:extLst>
          </p:cNvPr>
          <p:cNvSpPr txBox="1"/>
          <p:nvPr/>
        </p:nvSpPr>
        <p:spPr>
          <a:xfrm>
            <a:off x="10161014" y="1467244"/>
            <a:ext cx="14521611" cy="76871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450"/>
              </a:lnSpc>
            </a:pPr>
            <a:r>
              <a:rPr lang="en-US" sz="2300">
                <a:solidFill>
                  <a:srgbClr val="FFFFFF"/>
                </a:solidFill>
                <a:latin typeface="Montserrat Classic Bold"/>
              </a:rPr>
              <a:t>All students in SCEI must follow and meet the vaccination requirements of your course.</a:t>
            </a:r>
            <a:endParaRPr lang="en-US" sz="2300">
              <a:latin typeface="Montserrat Classic Bold"/>
            </a:endParaRPr>
          </a:p>
          <a:p>
            <a:pPr>
              <a:lnSpc>
                <a:spcPts val="3450"/>
              </a:lnSpc>
            </a:pPr>
            <a:r>
              <a:rPr lang="en-US" sz="2300">
                <a:solidFill>
                  <a:srgbClr val="FFFFFF"/>
                </a:solidFill>
                <a:latin typeface="Montserrat Classic Bold"/>
              </a:rPr>
              <a:t>These requirements will determine </a:t>
            </a:r>
            <a:r>
              <a:rPr lang="en-US" sz="2300" err="1">
                <a:solidFill>
                  <a:srgbClr val="FFFFFF"/>
                </a:solidFill>
                <a:latin typeface="Montserrat Classic Bold"/>
              </a:rPr>
              <a:t>eligiblility</a:t>
            </a:r>
            <a:r>
              <a:rPr lang="en-US" sz="2300">
                <a:solidFill>
                  <a:srgbClr val="FFFFFF"/>
                </a:solidFill>
                <a:latin typeface="Montserrat Classic Bold"/>
              </a:rPr>
              <a:t> for work placement. They may include and are not limited to:</a:t>
            </a:r>
            <a:endParaRPr lang="en-US" sz="2300">
              <a:latin typeface="Montserrat Classic Bold"/>
            </a:endParaRPr>
          </a:p>
          <a:p>
            <a:pPr>
              <a:lnSpc>
                <a:spcPts val="3450"/>
              </a:lnSpc>
            </a:pPr>
            <a:endParaRPr lang="en-US" sz="2300">
              <a:latin typeface="Montserrat Classic Bold"/>
            </a:endParaRPr>
          </a:p>
          <a:p>
            <a:pPr marL="496570" lvl="1" indent="-248285">
              <a:lnSpc>
                <a:spcPts val="3450"/>
              </a:lnSpc>
              <a:buFont typeface="Arial,Sans-Serif"/>
              <a:buChar char="•"/>
            </a:pPr>
            <a:r>
              <a:rPr lang="en-US" sz="2300">
                <a:solidFill>
                  <a:srgbClr val="F9CA06"/>
                </a:solidFill>
                <a:latin typeface="Montserrat Bold"/>
              </a:rPr>
              <a:t>Varicella (Chicken Pox)</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TB (Tuberculosis)</a:t>
            </a:r>
          </a:p>
          <a:p>
            <a:pPr marL="496570" lvl="1" indent="-248285">
              <a:lnSpc>
                <a:spcPts val="3450"/>
              </a:lnSpc>
              <a:buFont typeface="Arial,Sans-Serif"/>
              <a:buChar char="•"/>
            </a:pPr>
            <a:r>
              <a:rPr lang="en-US" sz="2300">
                <a:solidFill>
                  <a:srgbClr val="F9CA06"/>
                </a:solidFill>
                <a:latin typeface="Montserrat Bold"/>
              </a:rPr>
              <a:t>Rubella</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Measles</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Mumps</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Polio</a:t>
            </a:r>
          </a:p>
          <a:p>
            <a:pPr marL="496570" lvl="1" indent="-248285">
              <a:lnSpc>
                <a:spcPts val="3450"/>
              </a:lnSpc>
              <a:buFont typeface="Arial,Sans-Serif"/>
              <a:buChar char="•"/>
            </a:pPr>
            <a:r>
              <a:rPr lang="en-US" sz="2300">
                <a:solidFill>
                  <a:srgbClr val="F9CA06"/>
                </a:solidFill>
                <a:latin typeface="Montserrat Bold"/>
              </a:rPr>
              <a:t>Hepatitis (B and possibly A)</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COVID-19 (minimum 3 doses)</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Flu (annual flu shot)</a:t>
            </a:r>
            <a:endParaRPr lang="en-US" sz="2300">
              <a:latin typeface="Montserrat Bold"/>
            </a:endParaRPr>
          </a:p>
          <a:p>
            <a:pPr marL="496570" lvl="1" indent="-248285">
              <a:lnSpc>
                <a:spcPts val="3450"/>
              </a:lnSpc>
              <a:buFont typeface="Arial,Sans-Serif"/>
              <a:buChar char="•"/>
            </a:pPr>
            <a:r>
              <a:rPr lang="en-US" sz="2300">
                <a:solidFill>
                  <a:srgbClr val="F9CA06"/>
                </a:solidFill>
                <a:latin typeface="Montserrat Bold"/>
              </a:rPr>
              <a:t>Pneumonia (depending on health requirements)</a:t>
            </a:r>
            <a:endParaRPr lang="en-US" sz="2300">
              <a:latin typeface="Montserrat Bold"/>
            </a:endParaRPr>
          </a:p>
          <a:p>
            <a:pPr>
              <a:lnSpc>
                <a:spcPts val="3450"/>
              </a:lnSpc>
            </a:pPr>
            <a:endParaRPr lang="en-US" sz="2300">
              <a:latin typeface="Montserrat Bold"/>
            </a:endParaRPr>
          </a:p>
          <a:p>
            <a:pPr>
              <a:lnSpc>
                <a:spcPts val="3450"/>
              </a:lnSpc>
            </a:pPr>
            <a:r>
              <a:rPr lang="en-US" sz="2300">
                <a:solidFill>
                  <a:srgbClr val="FFFFFF"/>
                </a:solidFill>
                <a:latin typeface="Montserrat Classic Bold"/>
              </a:rPr>
              <a:t>Speak to a doctor if you are missing any vaccinations ASAP. You are required to upload a vaccination history for most courses. Contact Work Placement Officer for further instructions</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Textbooks</a:t>
            </a:r>
          </a:p>
        </p:txBody>
      </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54673" y="1671678"/>
            <a:ext cx="8303712" cy="5062091"/>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students in SCEI who have attended the first day of orientation will receive the codes to access their online textbooks.</a:t>
            </a:r>
          </a:p>
          <a:p>
            <a:pPr>
              <a:lnSpc>
                <a:spcPts val="3450"/>
              </a:lnSpc>
            </a:pPr>
            <a:endParaRPr lang="en-US" sz="2300">
              <a:solidFill>
                <a:srgbClr val="FFFFFF"/>
              </a:solidFill>
              <a:latin typeface="Montserrat Classic Bold"/>
            </a:endParaRPr>
          </a:p>
          <a:p>
            <a:r>
              <a:rPr lang="en-US" sz="2300">
                <a:solidFill>
                  <a:srgbClr val="FFFFFF"/>
                </a:solidFill>
                <a:latin typeface="Montserrat Classic Bold"/>
              </a:rPr>
              <a:t>Please refer to Student Handbook and to each Unit of Competency UDAP (unit Delivery &amp; Assessment Strategy)</a:t>
            </a:r>
            <a:endParaRPr lang="en-US" sz="2300">
              <a:solidFill>
                <a:srgbClr val="000000"/>
              </a:solidFill>
              <a:latin typeface="Montserrat Classic Bold"/>
            </a:endParaRPr>
          </a:p>
          <a:p>
            <a:pPr>
              <a:lnSpc>
                <a:spcPts val="3450"/>
              </a:lnSpc>
            </a:pPr>
            <a:endParaRPr lang="en-US" sz="2300">
              <a:solidFill>
                <a:srgbClr val="FFFFFF"/>
              </a:solidFill>
              <a:latin typeface="Montserrat Classic Bold"/>
            </a:endParaRPr>
          </a:p>
          <a:p>
            <a:pPr>
              <a:lnSpc>
                <a:spcPts val="3450"/>
              </a:lnSpc>
            </a:pPr>
            <a:endParaRPr lang="en-US" sz="2300">
              <a:solidFill>
                <a:srgbClr val="FFFFFF"/>
              </a:solidFill>
              <a:latin typeface="Montserrat Classic Bold"/>
            </a:endParaRPr>
          </a:p>
          <a:p>
            <a:pPr>
              <a:lnSpc>
                <a:spcPts val="3450"/>
              </a:lnSpc>
            </a:pPr>
            <a:endParaRPr lang="en-US" sz="2300">
              <a:solidFill>
                <a:srgbClr val="FFFFFF"/>
              </a:solidFill>
              <a:latin typeface="Montserrat Classic Bold"/>
            </a:endParaRPr>
          </a:p>
          <a:p>
            <a:pPr>
              <a:lnSpc>
                <a:spcPts val="3450"/>
              </a:lnSpc>
            </a:pPr>
            <a:endParaRPr lang="en-US" sz="2300">
              <a:solidFill>
                <a:srgbClr val="FFFFFF"/>
              </a:solidFill>
              <a:latin typeface="Montserrat Classic Bold"/>
            </a:endParaRPr>
          </a:p>
          <a:p>
            <a:pPr>
              <a:lnSpc>
                <a:spcPts val="3450"/>
              </a:lnSpc>
            </a:pPr>
            <a:endParaRPr lang="en-US" sz="2300">
              <a:solidFill>
                <a:srgbClr val="FFFFFF"/>
              </a:solidFill>
              <a:latin typeface="Montserrat Classic Bold"/>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4" name="Picture 13" descr="Three neatly stacked books">
            <a:extLst>
              <a:ext uri="{FF2B5EF4-FFF2-40B4-BE49-F238E27FC236}">
                <a16:creationId xmlns:a16="http://schemas.microsoft.com/office/drawing/2014/main" id="{28248656-3571-D714-A235-4FAE087FCA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41" y="2164198"/>
            <a:ext cx="8940089" cy="5958604"/>
          </a:xfrm>
          <a:prstGeom prst="rect">
            <a:avLst/>
          </a:prstGeom>
        </p:spPr>
      </p:pic>
    </p:spTree>
    <p:extLst>
      <p:ext uri="{BB962C8B-B14F-4D97-AF65-F5344CB8AC3E}">
        <p14:creationId xmlns:p14="http://schemas.microsoft.com/office/powerpoint/2010/main" val="4100958166"/>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Nursing Kits</a:t>
            </a:r>
          </a:p>
        </p:txBody>
      </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TextBox 6"/>
          <p:cNvSpPr txBox="1"/>
          <p:nvPr/>
        </p:nvSpPr>
        <p:spPr>
          <a:xfrm>
            <a:off x="9682895" y="1629345"/>
            <a:ext cx="10392156" cy="8039830"/>
          </a:xfrm>
          <a:prstGeom prst="rect">
            <a:avLst/>
          </a:prstGeom>
        </p:spPr>
        <p:txBody>
          <a:bodyPr wrap="square" lIns="0" tIns="0" rIns="0" bIns="0" rtlCol="0" anchor="t">
            <a:spAutoFit/>
          </a:bodyPr>
          <a:lstStyle/>
          <a:p>
            <a:pPr>
              <a:lnSpc>
                <a:spcPts val="3450"/>
              </a:lnSpc>
            </a:pPr>
            <a:r>
              <a:rPr lang="en-US" sz="2200">
                <a:solidFill>
                  <a:srgbClr val="FFFFFF"/>
                </a:solidFill>
                <a:latin typeface="Montserrat Classic Bold"/>
              </a:rPr>
              <a:t>It is mandatory for all students studying the Diploma of Nursing to have a nursing kit for practical and simulated lab sessions.</a:t>
            </a:r>
          </a:p>
          <a:p>
            <a:pPr>
              <a:lnSpc>
                <a:spcPts val="3450"/>
              </a:lnSpc>
            </a:pPr>
            <a:r>
              <a:rPr lang="en-US" sz="2200">
                <a:solidFill>
                  <a:srgbClr val="F9CA06"/>
                </a:solidFill>
                <a:latin typeface="Montserrat Classic" panose="020B0604020202020204" charset="0"/>
              </a:rPr>
              <a:t>The cost of the nursing kit is not included in your fees.</a:t>
            </a:r>
          </a:p>
          <a:p>
            <a:pPr>
              <a:lnSpc>
                <a:spcPts val="3450"/>
              </a:lnSpc>
            </a:pPr>
            <a:r>
              <a:rPr lang="en-US" sz="2200">
                <a:solidFill>
                  <a:srgbClr val="FFFFFF"/>
                </a:solidFill>
                <a:latin typeface="Montserrat Classic Bold"/>
              </a:rPr>
              <a:t>Each student must purchase the following items by no later than the first month of your course:</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Safety Glasses Radar - Clear Lens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Laerdal Patient Face - Shield Key Ring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CK-S601PF-R Stethoscope Classic Finish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Retractable Badge Holder with Poly Sticker Frosted</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 Hard Plastic Badge Holder Portrait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3 Colour Red Grip Plastic Ball Pen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Sphygmomanometer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Nursing Pocket Pouch with Navy Stitching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-Soft Plastic Badge Holder Portrait </a:t>
            </a:r>
          </a:p>
          <a:p>
            <a:pPr marL="342900" indent="-342900">
              <a:lnSpc>
                <a:spcPts val="3450"/>
              </a:lnSpc>
              <a:buFont typeface="Arial" panose="020B0604020202020204" pitchFamily="34" charset="0"/>
              <a:buChar char="•"/>
            </a:pPr>
            <a:r>
              <a:rPr lang="en-AU" sz="2200">
                <a:solidFill>
                  <a:schemeClr val="bg1"/>
                </a:solidFill>
                <a:latin typeface="Montserrat Classic"/>
              </a:rPr>
              <a:t>Penlight </a:t>
            </a:r>
            <a:r>
              <a:rPr lang="en-AU" sz="2200" err="1">
                <a:solidFill>
                  <a:schemeClr val="bg1"/>
                </a:solidFill>
                <a:latin typeface="Montserrat Classic"/>
              </a:rPr>
              <a:t>Instrulite</a:t>
            </a:r>
            <a:r>
              <a:rPr lang="en-AU" sz="2200">
                <a:solidFill>
                  <a:schemeClr val="bg1"/>
                </a:solidFill>
                <a:latin typeface="Montserrat Classic"/>
              </a:rPr>
              <a:t> Chrome LED Bulb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Nursing Fob Watch Silicone</a:t>
            </a:r>
          </a:p>
          <a:p>
            <a:pPr>
              <a:lnSpc>
                <a:spcPts val="3450"/>
              </a:lnSpc>
            </a:pPr>
            <a:r>
              <a:rPr lang="en-AU" sz="2200">
                <a:solidFill>
                  <a:srgbClr val="F9CA06"/>
                </a:solidFill>
                <a:latin typeface="Montserrat Classic"/>
              </a:rPr>
              <a:t>These can be purchased through </a:t>
            </a:r>
            <a:r>
              <a:rPr lang="en-AU" sz="2200" err="1">
                <a:solidFill>
                  <a:srgbClr val="F9CA06"/>
                </a:solidFill>
                <a:latin typeface="Montserrat Classic"/>
                <a:hlinkClick r:id="rId4">
                  <a:extLst>
                    <a:ext uri="{A12FA001-AC4F-418D-AE19-62706E023703}">
                      <ahyp:hlinkClr xmlns:ahyp="http://schemas.microsoft.com/office/drawing/2018/hyperlinkcolor" val="tx"/>
                    </a:ext>
                  </a:extLst>
                </a:hlinkClick>
              </a:rPr>
              <a:t>Medshop</a:t>
            </a:r>
            <a:r>
              <a:rPr lang="en-AU" sz="2200">
                <a:solidFill>
                  <a:srgbClr val="F9CA06"/>
                </a:solidFill>
                <a:latin typeface="Montserrat Classic"/>
                <a:hlinkClick r:id="rId4">
                  <a:extLst>
                    <a:ext uri="{A12FA001-AC4F-418D-AE19-62706E023703}">
                      <ahyp:hlinkClr xmlns:ahyp="http://schemas.microsoft.com/office/drawing/2018/hyperlinkcolor" val="tx"/>
                    </a:ext>
                  </a:extLst>
                </a:hlinkClick>
              </a:rPr>
              <a:t> Australia</a:t>
            </a:r>
            <a:r>
              <a:rPr lang="en-US" sz="2200">
                <a:solidFill>
                  <a:srgbClr val="F9CA06"/>
                </a:solidFill>
                <a:latin typeface="Montserrat Classic"/>
              </a:rPr>
              <a:t> or </a:t>
            </a:r>
            <a:r>
              <a:rPr lang="en-US" sz="2200" err="1">
                <a:solidFill>
                  <a:srgbClr val="F9CA06"/>
                </a:solidFill>
                <a:latin typeface="Montserrat Classic"/>
              </a:rPr>
              <a:t>Enurse</a:t>
            </a:r>
            <a:endParaRPr lang="en-US" sz="2200" err="1">
              <a:solidFill>
                <a:srgbClr val="F9CA06"/>
              </a:solidFill>
              <a:latin typeface="Montserrat Classic" panose="020B0604020202020204" charset="0"/>
            </a:endParaRPr>
          </a:p>
          <a:p>
            <a:pPr>
              <a:lnSpc>
                <a:spcPts val="3450"/>
              </a:lnSpc>
            </a:pPr>
            <a:endParaRPr lang="en-US" sz="2300">
              <a:solidFill>
                <a:srgbClr val="FFFFFF"/>
              </a:solidFill>
              <a:latin typeface="Montserrat Classic Bold"/>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pic>
        <p:nvPicPr>
          <p:cNvPr id="17" name="Picture 16" descr="Medical gown pocket with medical instruments">
            <a:extLst>
              <a:ext uri="{FF2B5EF4-FFF2-40B4-BE49-F238E27FC236}">
                <a16:creationId xmlns:a16="http://schemas.microsoft.com/office/drawing/2014/main" id="{D99FFFAA-A4B2-6208-4C66-94D83C8B0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5" y="2095500"/>
            <a:ext cx="9004542" cy="6743700"/>
          </a:xfrm>
          <a:prstGeom prst="rect">
            <a:avLst/>
          </a:prstGeom>
        </p:spPr>
      </p:pic>
      <p:sp>
        <p:nvSpPr>
          <p:cNvPr id="18" name="TextBox 6">
            <a:extLst>
              <a:ext uri="{FF2B5EF4-FFF2-40B4-BE49-F238E27FC236}">
                <a16:creationId xmlns:a16="http://schemas.microsoft.com/office/drawing/2014/main" id="{CD4193B1-E4B7-C997-7E83-BE77BD7702B1}"/>
              </a:ext>
            </a:extLst>
          </p:cNvPr>
          <p:cNvSpPr txBox="1"/>
          <p:nvPr/>
        </p:nvSpPr>
        <p:spPr>
          <a:xfrm>
            <a:off x="419001" y="8976078"/>
            <a:ext cx="8228970" cy="1314399"/>
          </a:xfrm>
          <a:prstGeom prst="rect">
            <a:avLst/>
          </a:prstGeom>
        </p:spPr>
        <p:txBody>
          <a:bodyPr wrap="square" lIns="0" tIns="0" rIns="0" bIns="0" rtlCol="0" anchor="t">
            <a:spAutoFit/>
          </a:bodyPr>
          <a:lstStyle/>
          <a:p>
            <a:pPr algn="ctr">
              <a:lnSpc>
                <a:spcPts val="3450"/>
              </a:lnSpc>
            </a:pPr>
            <a:r>
              <a:rPr lang="en-AU" sz="2400" err="1">
                <a:latin typeface="Arial"/>
                <a:cs typeface="Arial"/>
              </a:rPr>
              <a:t>Medshop</a:t>
            </a:r>
            <a:r>
              <a:rPr lang="en-AU" sz="2400">
                <a:latin typeface="Arial"/>
                <a:cs typeface="Arial"/>
              </a:rPr>
              <a:t> Australia - </a:t>
            </a:r>
            <a:r>
              <a:rPr lang="en-AU" sz="2400">
                <a:latin typeface="Arial"/>
                <a:cs typeface="Arial"/>
                <a:hlinkClick r:id="rId10"/>
              </a:rPr>
              <a:t>https://www.medshop.com.au</a:t>
            </a:r>
            <a:endParaRPr lang="en-US" sz="2400">
              <a:latin typeface="Arial"/>
              <a:cs typeface="Arial"/>
            </a:endParaRPr>
          </a:p>
          <a:p>
            <a:pPr algn="ctr">
              <a:lnSpc>
                <a:spcPts val="3450"/>
              </a:lnSpc>
            </a:pPr>
            <a:r>
              <a:rPr lang="en-AU" sz="2400" err="1">
                <a:latin typeface="Arial"/>
                <a:cs typeface="Arial"/>
              </a:rPr>
              <a:t>Enurse</a:t>
            </a:r>
            <a:r>
              <a:rPr lang="en-AU" sz="2400">
                <a:latin typeface="Arial"/>
                <a:cs typeface="Arial"/>
              </a:rPr>
              <a:t> - </a:t>
            </a:r>
            <a:r>
              <a:rPr lang="en-AU" sz="2400">
                <a:latin typeface="Arial"/>
                <a:ea typeface="+mn-lt"/>
                <a:cs typeface="Arial"/>
                <a:hlinkClick r:id="rId11"/>
              </a:rPr>
              <a:t>Nursing Supplies - Australia's Leading Online Nursing Equipment Shop</a:t>
            </a:r>
            <a:endParaRPr lang="en-AU" sz="2400">
              <a:latin typeface="Arial"/>
              <a:cs typeface="Arial"/>
            </a:endParaRPr>
          </a:p>
        </p:txBody>
      </p:sp>
    </p:spTree>
    <p:extLst>
      <p:ext uri="{BB962C8B-B14F-4D97-AF65-F5344CB8AC3E}">
        <p14:creationId xmlns:p14="http://schemas.microsoft.com/office/powerpoint/2010/main" val="3218011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2650238" y="3445764"/>
            <a:ext cx="4609062" cy="6522104"/>
            <a:chOff x="0" y="0"/>
            <a:chExt cx="6145416" cy="8696138"/>
          </a:xfrm>
        </p:grpSpPr>
        <p:pic>
          <p:nvPicPr>
            <p:cNvPr id="9" name="Picture 9"/>
            <p:cNvPicPr>
              <a:picLocks noChangeAspect="1"/>
            </p:cNvPicPr>
            <p:nvPr/>
          </p:nvPicPr>
          <p:blipFill>
            <a:blip r:embed="rId5"/>
            <a:srcRect l="43854" r="8974"/>
            <a:stretch>
              <a:fillRect/>
            </a:stretch>
          </p:blipFill>
          <p:spPr>
            <a:xfrm>
              <a:off x="0" y="0"/>
              <a:ext cx="6145416" cy="8696138"/>
            </a:xfrm>
            <a:prstGeom prst="rect">
              <a:avLst/>
            </a:prstGeom>
          </p:spPr>
        </p:pic>
      </p:grpSp>
      <p:sp>
        <p:nvSpPr>
          <p:cNvPr id="10" name="TextBox 10"/>
          <p:cNvSpPr txBox="1"/>
          <p:nvPr/>
        </p:nvSpPr>
        <p:spPr>
          <a:xfrm>
            <a:off x="1820203" y="3006090"/>
            <a:ext cx="11034512" cy="4103369"/>
          </a:xfrm>
          <a:prstGeom prst="rect">
            <a:avLst/>
          </a:prstGeom>
        </p:spPr>
        <p:txBody>
          <a:bodyPr lIns="0" tIns="0" rIns="0" bIns="0" rtlCol="0" anchor="t">
            <a:spAutoFit/>
          </a:bodyPr>
          <a:lstStyle/>
          <a:p>
            <a:pPr>
              <a:lnSpc>
                <a:spcPts val="2700"/>
              </a:lnSpc>
            </a:pPr>
            <a:r>
              <a:rPr lang="en-US" sz="1800">
                <a:solidFill>
                  <a:srgbClr val="1A1D1A"/>
                </a:solidFill>
                <a:latin typeface="Montserrat Bold"/>
              </a:rPr>
              <a:t>When you email us, please put the following information in the subject line: </a:t>
            </a:r>
          </a:p>
          <a:p>
            <a:pPr marL="388623" lvl="1" indent="-194312">
              <a:lnSpc>
                <a:spcPts val="2700"/>
              </a:lnSpc>
              <a:buFont typeface="Arial"/>
              <a:buChar char="•"/>
            </a:pPr>
            <a:r>
              <a:rPr lang="en-US" sz="1800">
                <a:solidFill>
                  <a:srgbClr val="1A1D1A"/>
                </a:solidFill>
                <a:latin typeface="Montserrat"/>
              </a:rPr>
              <a:t>SCEI Student ID number</a:t>
            </a:r>
          </a:p>
          <a:p>
            <a:pPr marL="388623" lvl="1" indent="-194312">
              <a:lnSpc>
                <a:spcPts val="2700"/>
              </a:lnSpc>
              <a:buFont typeface="Arial"/>
              <a:buChar char="•"/>
            </a:pPr>
            <a:r>
              <a:rPr lang="en-US" sz="1800">
                <a:solidFill>
                  <a:srgbClr val="1A1D1A"/>
                </a:solidFill>
                <a:latin typeface="Montserrat"/>
              </a:rPr>
              <a:t>Your full name</a:t>
            </a:r>
          </a:p>
          <a:p>
            <a:pPr marL="388623" lvl="1" indent="-194312">
              <a:lnSpc>
                <a:spcPts val="2700"/>
              </a:lnSpc>
              <a:buFont typeface="Arial"/>
              <a:buChar char="•"/>
            </a:pPr>
            <a:r>
              <a:rPr lang="en-US" sz="1800">
                <a:solidFill>
                  <a:srgbClr val="1A1D1A"/>
                </a:solidFill>
                <a:latin typeface="Montserrat"/>
              </a:rPr>
              <a:t>Your course name</a:t>
            </a:r>
          </a:p>
          <a:p>
            <a:pPr marL="388623" lvl="1" indent="-194312">
              <a:lnSpc>
                <a:spcPts val="2700"/>
              </a:lnSpc>
              <a:buFont typeface="Arial"/>
              <a:buChar char="•"/>
            </a:pPr>
            <a:r>
              <a:rPr lang="en-US" sz="1800">
                <a:solidFill>
                  <a:srgbClr val="1A1D1A"/>
                </a:solidFill>
                <a:latin typeface="Montserrat"/>
              </a:rPr>
              <a:t>What you wish to discuss</a:t>
            </a:r>
          </a:p>
          <a:p>
            <a:pPr marL="388623" lvl="1" indent="-194312">
              <a:lnSpc>
                <a:spcPts val="2700"/>
              </a:lnSpc>
              <a:buFont typeface="Arial"/>
              <a:buChar char="•"/>
            </a:pPr>
            <a:r>
              <a:rPr lang="en-US" sz="1800">
                <a:solidFill>
                  <a:srgbClr val="1A1D1A"/>
                </a:solidFill>
                <a:latin typeface="Montserrat"/>
              </a:rPr>
              <a:t>(ie. 12345 John Smith, Diploma of Nursing - Course Suspension)</a:t>
            </a:r>
          </a:p>
          <a:p>
            <a:pPr>
              <a:lnSpc>
                <a:spcPts val="2700"/>
              </a:lnSpc>
            </a:pPr>
            <a:endParaRPr lang="en-US" sz="1800">
              <a:solidFill>
                <a:srgbClr val="1A1D1A"/>
              </a:solidFill>
              <a:latin typeface="Montserrat"/>
            </a:endParaRPr>
          </a:p>
          <a:p>
            <a:pPr>
              <a:lnSpc>
                <a:spcPts val="2700"/>
              </a:lnSpc>
            </a:pPr>
            <a:r>
              <a:rPr lang="en-US" sz="1800">
                <a:solidFill>
                  <a:srgbClr val="1A1D1A"/>
                </a:solidFill>
                <a:latin typeface="Montserrat Bold"/>
              </a:rPr>
              <a:t>We will not respond to any emails if:</a:t>
            </a:r>
          </a:p>
          <a:p>
            <a:pPr marL="388623" lvl="1" indent="-194312">
              <a:lnSpc>
                <a:spcPts val="2700"/>
              </a:lnSpc>
              <a:buFont typeface="Arial"/>
              <a:buChar char="•"/>
            </a:pPr>
            <a:r>
              <a:rPr lang="en-US" sz="1800">
                <a:solidFill>
                  <a:srgbClr val="1A1D1A"/>
                </a:solidFill>
                <a:latin typeface="Montserrat"/>
              </a:rPr>
              <a:t>They are sent from your personal email address</a:t>
            </a:r>
          </a:p>
          <a:p>
            <a:pPr marL="388623" lvl="1" indent="-194312">
              <a:lnSpc>
                <a:spcPts val="2700"/>
              </a:lnSpc>
              <a:buFont typeface="Arial"/>
              <a:buChar char="•"/>
            </a:pPr>
            <a:r>
              <a:rPr lang="en-US" sz="1800">
                <a:solidFill>
                  <a:srgbClr val="1A1D1A"/>
                </a:solidFill>
                <a:latin typeface="Montserrat"/>
              </a:rPr>
              <a:t>They are sent to our individual emails instead of Student Services</a:t>
            </a:r>
          </a:p>
          <a:p>
            <a:pPr marL="388623" lvl="1" indent="-194312">
              <a:lnSpc>
                <a:spcPts val="2700"/>
              </a:lnSpc>
              <a:buFont typeface="Arial"/>
              <a:buChar char="•"/>
            </a:pPr>
            <a:r>
              <a:rPr lang="en-US" sz="1800">
                <a:solidFill>
                  <a:srgbClr val="1A1D1A"/>
                </a:solidFill>
                <a:latin typeface="Montserrat"/>
              </a:rPr>
              <a:t>The email does not include a subject line</a:t>
            </a:r>
          </a:p>
          <a:p>
            <a:pPr marL="388623" lvl="1" indent="-194312">
              <a:lnSpc>
                <a:spcPts val="2700"/>
              </a:lnSpc>
              <a:buFont typeface="Arial"/>
              <a:buChar char="•"/>
            </a:pPr>
            <a:r>
              <a:rPr lang="en-US" sz="1800">
                <a:solidFill>
                  <a:srgbClr val="1A1D1A"/>
                </a:solidFill>
                <a:latin typeface="Montserrat"/>
              </a:rPr>
              <a:t>Your query has already been received and is in process</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How to Email Us</a:t>
            </a:r>
          </a:p>
        </p:txBody>
      </p:sp>
      <p:sp>
        <p:nvSpPr>
          <p:cNvPr id="12" name="TextBox 12"/>
          <p:cNvSpPr txBox="1"/>
          <p:nvPr/>
        </p:nvSpPr>
        <p:spPr>
          <a:xfrm>
            <a:off x="1820203" y="7855467"/>
            <a:ext cx="11034512" cy="3314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1A1D1A"/>
                </a:solidFill>
                <a:latin typeface="Montserrat"/>
              </a:rPr>
              <a:t>Subject line:</a:t>
            </a:r>
            <a:r>
              <a:rPr lang="en-US" sz="1800">
                <a:solidFill>
                  <a:srgbClr val="1A1D1A"/>
                </a:solidFill>
                <a:latin typeface="Montserrat Bold"/>
              </a:rPr>
              <a:t> </a:t>
            </a:r>
            <a:r>
              <a:rPr lang="en-US" sz="1800">
                <a:solidFill>
                  <a:srgbClr val="1A1D1A"/>
                </a:solidFill>
                <a:latin typeface="Montserrat"/>
              </a:rPr>
              <a:t>12345 John Smith, Diploma of Nursing - Course Suspension</a:t>
            </a:r>
          </a:p>
        </p:txBody>
      </p:sp>
      <p:sp>
        <p:nvSpPr>
          <p:cNvPr id="13" name="TextBox 13"/>
          <p:cNvSpPr txBox="1"/>
          <p:nvPr/>
        </p:nvSpPr>
        <p:spPr>
          <a:xfrm>
            <a:off x="1820203" y="8466642"/>
            <a:ext cx="8675101" cy="6743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Bold"/>
              </a:rPr>
              <a:t>Please use your student email accounts to contact us whenever possible – Otherwise it may end up in our spam filter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18372" b="37731"/>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5" name="TextBox 5"/>
          <p:cNvSpPr txBox="1"/>
          <p:nvPr/>
        </p:nvSpPr>
        <p:spPr>
          <a:xfrm>
            <a:off x="4204700" y="2038092"/>
            <a:ext cx="10490300"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HAVE A STRETCH!</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Tree>
    <p:extLst>
      <p:ext uri="{BB962C8B-B14F-4D97-AF65-F5344CB8AC3E}">
        <p14:creationId xmlns:p14="http://schemas.microsoft.com/office/powerpoint/2010/main" val="2049842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3"/>
            <a:srcRect t="28052" b="28052"/>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5" name="TextBox 5"/>
          <p:cNvSpPr txBox="1"/>
          <p:nvPr/>
        </p:nvSpPr>
        <p:spPr>
          <a:xfrm>
            <a:off x="4204700" y="2038092"/>
            <a:ext cx="10490300"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LMS &amp; Student Email Tour</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4" name="Freeform 4"/>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sp>
      <p:sp>
        <p:nvSpPr>
          <p:cNvPr id="5" name="Freeform 5"/>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sp>
      <p:pic>
        <p:nvPicPr>
          <p:cNvPr id="6" name="SCEI-Student-Portal-Login-Made-with-Clipchamp-_1_" descr="A computer screen shot of a computer&#10;&#10;Description automatically generated with low confidence">
            <a:hlinkClick r:id="" action="ppaction://media"/>
            <a:extLst>
              <a:ext uri="{FF2B5EF4-FFF2-40B4-BE49-F238E27FC236}">
                <a16:creationId xmlns:a16="http://schemas.microsoft.com/office/drawing/2014/main" id="{19BD6DDB-1F13-D8D3-B643-FA9B55C944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30199" y="965200"/>
            <a:ext cx="14856176" cy="8356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FE01-036C-9B68-BCE9-C1974E142149}"/>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E9718C37-4010-7749-3CD5-2700C400BD12}"/>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8D1A1664-3D4A-ADAE-409C-BB4B6325AAB6}"/>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5DA4F9FB-81CB-154D-C68E-E89F4442322C}"/>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1AEE4ACE-A626-B33B-67B8-70DB37FA08BB}"/>
              </a:ext>
            </a:extLst>
          </p:cNvPr>
          <p:cNvGrpSpPr/>
          <p:nvPr/>
        </p:nvGrpSpPr>
        <p:grpSpPr>
          <a:xfrm>
            <a:off x="753919" y="2045777"/>
            <a:ext cx="16929579" cy="6817412"/>
            <a:chOff x="0" y="0"/>
            <a:chExt cx="2195467" cy="1795532"/>
          </a:xfrm>
        </p:grpSpPr>
        <p:sp>
          <p:nvSpPr>
            <p:cNvPr id="9" name="Freeform 9">
              <a:extLst>
                <a:ext uri="{FF2B5EF4-FFF2-40B4-BE49-F238E27FC236}">
                  <a16:creationId xmlns:a16="http://schemas.microsoft.com/office/drawing/2014/main" id="{6C038A03-2C8F-C534-896E-5950AE01A9B8}"/>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97B15A04-4C95-3B72-9530-B3CDAB5C8851}"/>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EFE184BF-2C30-CA89-F20F-9B876687B430}"/>
              </a:ext>
            </a:extLst>
          </p:cNvPr>
          <p:cNvSpPr txBox="1"/>
          <p:nvPr/>
        </p:nvSpPr>
        <p:spPr>
          <a:xfrm>
            <a:off x="2576851" y="923925"/>
            <a:ext cx="13042678" cy="923330"/>
          </a:xfrm>
          <a:prstGeom prst="rect">
            <a:avLst/>
          </a:prstGeom>
        </p:spPr>
        <p:txBody>
          <a:bodyPr lIns="0" tIns="0" rIns="0" bIns="0" rtlCol="0" anchor="t">
            <a:spAutoFit/>
          </a:bodyPr>
          <a:lstStyle/>
          <a:p>
            <a:pPr algn="ctr"/>
            <a:r>
              <a:rPr lang="en-US" sz="6000" b="1">
                <a:solidFill>
                  <a:schemeClr val="accent1">
                    <a:lumMod val="49000"/>
                  </a:schemeClr>
                </a:solidFill>
                <a:latin typeface="Montserrat"/>
                <a:ea typeface="Calibri"/>
                <a:cs typeface="Calibri"/>
              </a:rPr>
              <a:t>Values</a:t>
            </a:r>
            <a:endParaRPr lang="en-US" sz="6000">
              <a:solidFill>
                <a:schemeClr val="accent1">
                  <a:lumMod val="49000"/>
                </a:schemeClr>
              </a:solidFill>
              <a:latin typeface="Montserrat"/>
              <a:ea typeface="Calibri"/>
              <a:cs typeface="Calibri"/>
            </a:endParaRPr>
          </a:p>
        </p:txBody>
      </p:sp>
      <p:sp>
        <p:nvSpPr>
          <p:cNvPr id="2" name="Rectangle 1">
            <a:extLst>
              <a:ext uri="{FF2B5EF4-FFF2-40B4-BE49-F238E27FC236}">
                <a16:creationId xmlns:a16="http://schemas.microsoft.com/office/drawing/2014/main" id="{0F70B604-DAD6-B124-BBF8-53E2EB55D885}"/>
              </a:ext>
            </a:extLst>
          </p:cNvPr>
          <p:cNvSpPr/>
          <p:nvPr/>
        </p:nvSpPr>
        <p:spPr>
          <a:xfrm>
            <a:off x="3406509" y="2726418"/>
            <a:ext cx="3023375" cy="227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Academic Freedom of Inquiry &amp; Opinion</a:t>
            </a:r>
            <a:endParaRPr lang="en-US" sz="2800">
              <a:latin typeface="Montserrat"/>
              <a:ea typeface="Calibri"/>
              <a:cs typeface="Calibri"/>
            </a:endParaRPr>
          </a:p>
        </p:txBody>
      </p:sp>
      <p:sp>
        <p:nvSpPr>
          <p:cNvPr id="3" name="Rectangle 2">
            <a:extLst>
              <a:ext uri="{FF2B5EF4-FFF2-40B4-BE49-F238E27FC236}">
                <a16:creationId xmlns:a16="http://schemas.microsoft.com/office/drawing/2014/main" id="{6427C853-9B15-1D0A-3A4A-4DD8465BE9D4}"/>
              </a:ext>
            </a:extLst>
          </p:cNvPr>
          <p:cNvSpPr/>
          <p:nvPr/>
        </p:nvSpPr>
        <p:spPr>
          <a:xfrm>
            <a:off x="7778978" y="2726418"/>
            <a:ext cx="3023375" cy="217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a:latin typeface="Montserrat"/>
                <a:cs typeface="Calibri"/>
              </a:rPr>
              <a:t>Excellence</a:t>
            </a:r>
            <a:endParaRPr lang="en-US" sz="3600">
              <a:latin typeface="Montserrat"/>
            </a:endParaRPr>
          </a:p>
        </p:txBody>
      </p:sp>
      <p:sp>
        <p:nvSpPr>
          <p:cNvPr id="4" name="Rectangle 3">
            <a:extLst>
              <a:ext uri="{FF2B5EF4-FFF2-40B4-BE49-F238E27FC236}">
                <a16:creationId xmlns:a16="http://schemas.microsoft.com/office/drawing/2014/main" id="{7856DB55-1C75-5439-4DCB-3C2E4C06F20B}"/>
              </a:ext>
            </a:extLst>
          </p:cNvPr>
          <p:cNvSpPr/>
          <p:nvPr/>
        </p:nvSpPr>
        <p:spPr>
          <a:xfrm>
            <a:off x="12197509" y="2728709"/>
            <a:ext cx="3093930" cy="217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Accountability</a:t>
            </a:r>
          </a:p>
        </p:txBody>
      </p:sp>
      <p:sp>
        <p:nvSpPr>
          <p:cNvPr id="12" name="Rectangle 11">
            <a:extLst>
              <a:ext uri="{FF2B5EF4-FFF2-40B4-BE49-F238E27FC236}">
                <a16:creationId xmlns:a16="http://schemas.microsoft.com/office/drawing/2014/main" id="{83D9AC22-4210-8B56-982C-4C872048A27F}"/>
              </a:ext>
            </a:extLst>
          </p:cNvPr>
          <p:cNvSpPr/>
          <p:nvPr/>
        </p:nvSpPr>
        <p:spPr>
          <a:xfrm>
            <a:off x="3404313" y="5452151"/>
            <a:ext cx="3023375" cy="191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a:latin typeface="Montserrat"/>
                <a:cs typeface="Calibri"/>
              </a:rPr>
              <a:t>Inclusivity</a:t>
            </a:r>
          </a:p>
        </p:txBody>
      </p:sp>
      <p:sp>
        <p:nvSpPr>
          <p:cNvPr id="14" name="Rectangle 13">
            <a:extLst>
              <a:ext uri="{FF2B5EF4-FFF2-40B4-BE49-F238E27FC236}">
                <a16:creationId xmlns:a16="http://schemas.microsoft.com/office/drawing/2014/main" id="{79AD213B-51C7-635E-EB6C-975EDBB16A43}"/>
              </a:ext>
            </a:extLst>
          </p:cNvPr>
          <p:cNvSpPr/>
          <p:nvPr/>
        </p:nvSpPr>
        <p:spPr>
          <a:xfrm>
            <a:off x="12324289" y="5454508"/>
            <a:ext cx="2966931" cy="192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Communities</a:t>
            </a:r>
          </a:p>
        </p:txBody>
      </p:sp>
      <p:sp>
        <p:nvSpPr>
          <p:cNvPr id="15" name="Rectangle 14">
            <a:extLst>
              <a:ext uri="{FF2B5EF4-FFF2-40B4-BE49-F238E27FC236}">
                <a16:creationId xmlns:a16="http://schemas.microsoft.com/office/drawing/2014/main" id="{34AD7E2E-446F-F9DC-FC0E-0BF4F98F1C4C}"/>
              </a:ext>
            </a:extLst>
          </p:cNvPr>
          <p:cNvSpPr/>
          <p:nvPr/>
        </p:nvSpPr>
        <p:spPr>
          <a:xfrm>
            <a:off x="7778537" y="5454507"/>
            <a:ext cx="3192708" cy="192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a:latin typeface="Montserrat"/>
                <a:cs typeface="Calibri"/>
              </a:rPr>
              <a:t>Partnership</a:t>
            </a:r>
          </a:p>
        </p:txBody>
      </p:sp>
    </p:spTree>
    <p:extLst>
      <p:ext uri="{BB962C8B-B14F-4D97-AF65-F5344CB8AC3E}">
        <p14:creationId xmlns:p14="http://schemas.microsoft.com/office/powerpoint/2010/main" val="1632221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063311" y="4739640"/>
            <a:ext cx="6961146" cy="4160113"/>
          </a:xfrm>
          <a:custGeom>
            <a:avLst/>
            <a:gdLst/>
            <a:ahLst/>
            <a:cxnLst/>
            <a:rect l="l" t="t" r="r" b="b"/>
            <a:pathLst>
              <a:path w="6961146" h="4160113">
                <a:moveTo>
                  <a:pt x="0" y="0"/>
                </a:moveTo>
                <a:lnTo>
                  <a:pt x="6961146" y="0"/>
                </a:lnTo>
                <a:lnTo>
                  <a:pt x="6961146" y="4160114"/>
                </a:lnTo>
                <a:lnTo>
                  <a:pt x="0" y="4160114"/>
                </a:lnTo>
                <a:lnTo>
                  <a:pt x="0" y="0"/>
                </a:lnTo>
                <a:close/>
              </a:path>
            </a:pathLst>
          </a:custGeom>
          <a:blipFill>
            <a:blip r:embed="rId5"/>
            <a:stretch>
              <a:fillRect/>
            </a:stretch>
          </a:blipFill>
        </p:spPr>
      </p:sp>
      <p:sp>
        <p:nvSpPr>
          <p:cNvPr id="9" name="TextBox 9"/>
          <p:cNvSpPr txBox="1"/>
          <p:nvPr/>
        </p:nvSpPr>
        <p:spPr>
          <a:xfrm>
            <a:off x="1820203" y="3006090"/>
            <a:ext cx="9723728" cy="3028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Log in to your LMS home page</a:t>
            </a:r>
          </a:p>
          <a:p>
            <a:pPr marL="431802" lvl="1" indent="-215901">
              <a:lnSpc>
                <a:spcPts val="3000"/>
              </a:lnSpc>
              <a:buFont typeface="Arial"/>
              <a:buChar char="•"/>
            </a:pPr>
            <a:r>
              <a:rPr lang="en-US" sz="2000">
                <a:solidFill>
                  <a:srgbClr val="1A1D1A"/>
                </a:solidFill>
                <a:latin typeface="Montserrat"/>
              </a:rPr>
              <a:t>Click ‘Support’ in the heading</a:t>
            </a:r>
          </a:p>
          <a:p>
            <a:pPr marL="431802" lvl="1" indent="-215901">
              <a:lnSpc>
                <a:spcPts val="3000"/>
              </a:lnSpc>
              <a:buFont typeface="Arial"/>
              <a:buChar char="•"/>
            </a:pPr>
            <a:r>
              <a:rPr lang="en-US" sz="2000">
                <a:solidFill>
                  <a:srgbClr val="1A1D1A"/>
                </a:solidFill>
                <a:latin typeface="Montserrat"/>
              </a:rPr>
              <a:t>Select 'Student Policies and Forms‘</a:t>
            </a:r>
          </a:p>
          <a:p>
            <a:pPr marL="431802" lvl="1" indent="-215901">
              <a:lnSpc>
                <a:spcPts val="3000"/>
              </a:lnSpc>
              <a:buFont typeface="Arial"/>
              <a:buChar char="•"/>
            </a:pPr>
            <a:r>
              <a:rPr lang="en-US" sz="2000">
                <a:solidFill>
                  <a:srgbClr val="1A1D1A"/>
                </a:solidFill>
                <a:latin typeface="Montserrat"/>
              </a:rPr>
              <a:t>Click 'Enrol' to self-enrol into the process </a:t>
            </a:r>
          </a:p>
          <a:p>
            <a:pPr marL="431802" lvl="1" indent="-215901">
              <a:lnSpc>
                <a:spcPts val="3000"/>
              </a:lnSpc>
              <a:buFont typeface="Arial"/>
              <a:buChar char="•"/>
            </a:pPr>
            <a:r>
              <a:rPr lang="en-US" sz="2000">
                <a:solidFill>
                  <a:srgbClr val="1A1D1A"/>
                </a:solidFill>
                <a:latin typeface="Montserrat"/>
              </a:rPr>
              <a:t>Select 'Student request forms' or 'SCEI Policies‘</a:t>
            </a:r>
          </a:p>
          <a:p>
            <a:pPr marL="431802" lvl="1" indent="-215901">
              <a:lnSpc>
                <a:spcPts val="3000"/>
              </a:lnSpc>
              <a:buFont typeface="Arial"/>
              <a:buChar char="•"/>
            </a:pPr>
            <a:r>
              <a:rPr lang="en-US" sz="2000">
                <a:solidFill>
                  <a:srgbClr val="1A1D1A"/>
                </a:solidFill>
                <a:latin typeface="Montserrat"/>
              </a:rPr>
              <a:t>Download the relevant form PDF.</a:t>
            </a:r>
          </a:p>
          <a:p>
            <a:pPr marL="431802" lvl="1" indent="-215901">
              <a:lnSpc>
                <a:spcPts val="3000"/>
              </a:lnSpc>
              <a:buFont typeface="Arial"/>
              <a:buChar char="•"/>
            </a:pPr>
            <a:r>
              <a:rPr lang="en-US" sz="2000">
                <a:solidFill>
                  <a:srgbClr val="1A1D1A"/>
                </a:solidFill>
                <a:latin typeface="Montserrat"/>
              </a:rPr>
              <a:t>Email your completed form to the correct team according to the directory.</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LMS and Student Forms </a:t>
            </a:r>
          </a:p>
        </p:txBody>
      </p:sp>
      <p:sp>
        <p:nvSpPr>
          <p:cNvPr id="11" name="TextBox 11"/>
          <p:cNvSpPr txBox="1"/>
          <p:nvPr/>
        </p:nvSpPr>
        <p:spPr>
          <a:xfrm>
            <a:off x="1820203" y="7254240"/>
            <a:ext cx="8806179" cy="10172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Classic Bold"/>
              </a:rPr>
              <a:t>Please note you must discuss any deferments, cancellations, suspensions, COE extensions, campus and course changes with Student Services prior to applying.</a:t>
            </a:r>
          </a:p>
        </p:txBody>
      </p:sp>
      <p:sp>
        <p:nvSpPr>
          <p:cNvPr id="12" name="TextBox 12"/>
          <p:cNvSpPr txBox="1"/>
          <p:nvPr/>
        </p:nvSpPr>
        <p:spPr>
          <a:xfrm>
            <a:off x="1820203" y="8583931"/>
            <a:ext cx="8806179" cy="6743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Classic Bold"/>
              </a:rPr>
              <a:t>We may not be able to process these requests without discussing and/or meeting with Student Services first.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2650238" y="3445764"/>
            <a:ext cx="4609062" cy="6522104"/>
            <a:chOff x="0" y="0"/>
            <a:chExt cx="6145416" cy="8696138"/>
          </a:xfrm>
        </p:grpSpPr>
        <p:pic>
          <p:nvPicPr>
            <p:cNvPr id="9" name="Picture 9"/>
            <p:cNvPicPr>
              <a:picLocks noChangeAspect="1"/>
            </p:cNvPicPr>
            <p:nvPr/>
          </p:nvPicPr>
          <p:blipFill>
            <a:blip r:embed="rId5"/>
            <a:srcRect l="43854" r="8974"/>
            <a:stretch>
              <a:fillRect/>
            </a:stretch>
          </p:blipFill>
          <p:spPr>
            <a:xfrm>
              <a:off x="0" y="0"/>
              <a:ext cx="6145416" cy="8696138"/>
            </a:xfrm>
            <a:prstGeom prst="rect">
              <a:avLst/>
            </a:prstGeom>
          </p:spPr>
        </p:pic>
      </p:grpSp>
      <p:sp>
        <p:nvSpPr>
          <p:cNvPr id="10" name="TextBox 10"/>
          <p:cNvSpPr txBox="1"/>
          <p:nvPr/>
        </p:nvSpPr>
        <p:spPr>
          <a:xfrm>
            <a:off x="1877353" y="3145155"/>
            <a:ext cx="10379120" cy="3886449"/>
          </a:xfrm>
          <a:prstGeom prst="rect">
            <a:avLst/>
          </a:prstGeom>
        </p:spPr>
        <p:txBody>
          <a:bodyPr lIns="0" tIns="0" rIns="0" bIns="0" rtlCol="0" anchor="t">
            <a:spAutoFit/>
          </a:bodyPr>
          <a:lstStyle/>
          <a:p>
            <a:pPr marL="495935" lvl="1" indent="-247650">
              <a:lnSpc>
                <a:spcPts val="3449"/>
              </a:lnSpc>
              <a:buFont typeface="Arial"/>
              <a:buChar char="•"/>
            </a:pPr>
            <a:r>
              <a:rPr lang="en-US" sz="2250">
                <a:solidFill>
                  <a:srgbClr val="1A1D1A"/>
                </a:solidFill>
                <a:latin typeface="Montserrat"/>
              </a:rPr>
              <a:t>We will do our best to respond to your email within 7-10 business days</a:t>
            </a:r>
            <a:endParaRPr lang="en-US" sz="2250"/>
          </a:p>
          <a:p>
            <a:pPr marL="992505" lvl="2" indent="-330835">
              <a:lnSpc>
                <a:spcPts val="3449"/>
              </a:lnSpc>
              <a:buFont typeface="Arial"/>
              <a:buChar char="⚬"/>
            </a:pPr>
            <a:r>
              <a:rPr lang="en-US" sz="2250">
                <a:solidFill>
                  <a:srgbClr val="1A1D1A"/>
                </a:solidFill>
                <a:latin typeface="Montserrat"/>
              </a:rPr>
              <a:t>That said, we do get very busy periods so please be patient and bear with us</a:t>
            </a:r>
          </a:p>
          <a:p>
            <a:pPr>
              <a:lnSpc>
                <a:spcPts val="3449"/>
              </a:lnSpc>
            </a:pPr>
            <a:endParaRPr lang="en-US" sz="2299">
              <a:solidFill>
                <a:srgbClr val="1A1D1A"/>
              </a:solidFill>
              <a:latin typeface="Montserrat"/>
            </a:endParaRPr>
          </a:p>
          <a:p>
            <a:pPr marL="495935" lvl="1" indent="-247650">
              <a:lnSpc>
                <a:spcPts val="3449"/>
              </a:lnSpc>
              <a:buFont typeface="Arial"/>
              <a:buChar char="•"/>
            </a:pPr>
            <a:r>
              <a:rPr lang="en-US" sz="2250">
                <a:solidFill>
                  <a:srgbClr val="1A1D1A"/>
                </a:solidFill>
                <a:latin typeface="Montserrat"/>
              </a:rPr>
              <a:t>We will process your applications within 10-15 business days.</a:t>
            </a:r>
          </a:p>
          <a:p>
            <a:pPr>
              <a:lnSpc>
                <a:spcPts val="3449"/>
              </a:lnSpc>
            </a:pPr>
            <a:endParaRPr lang="en-US" sz="2299">
              <a:solidFill>
                <a:srgbClr val="1A1D1A"/>
              </a:solidFill>
              <a:latin typeface="Montserrat"/>
            </a:endParaRPr>
          </a:p>
          <a:p>
            <a:pPr marL="495935" lvl="1" indent="-247650">
              <a:lnSpc>
                <a:spcPts val="3449"/>
              </a:lnSpc>
              <a:buFont typeface="Arial"/>
              <a:buChar char="•"/>
            </a:pPr>
            <a:r>
              <a:rPr lang="en-US" sz="2250">
                <a:solidFill>
                  <a:srgbClr val="1A1D1A"/>
                </a:solidFill>
                <a:latin typeface="Montserrat"/>
              </a:rPr>
              <a:t>Please note, you must contact SCEI staff using your student email address </a:t>
            </a:r>
            <a:r>
              <a:rPr lang="en-US" sz="2250">
                <a:solidFill>
                  <a:srgbClr val="00C448"/>
                </a:solidFill>
                <a:latin typeface="Montserrat"/>
              </a:rPr>
              <a:t>(</a:t>
            </a:r>
            <a:r>
              <a:rPr lang="en-US" sz="2250" err="1">
                <a:solidFill>
                  <a:srgbClr val="00C448"/>
                </a:solidFill>
                <a:latin typeface="Montserrat"/>
              </a:rPr>
              <a:t>ie</a:t>
            </a:r>
            <a:r>
              <a:rPr lang="en-US" sz="2250">
                <a:solidFill>
                  <a:srgbClr val="00C448"/>
                </a:solidFill>
                <a:latin typeface="Montserrat"/>
              </a:rPr>
              <a:t>. </a:t>
            </a:r>
            <a:r>
              <a:rPr lang="en-US" sz="2250" u="sng">
                <a:solidFill>
                  <a:srgbClr val="00C448"/>
                </a:solidFill>
                <a:latin typeface="Montserrat"/>
                <a:hlinkClick r:id="rId6"/>
              </a:rPr>
              <a:t>SAXXXX</a:t>
            </a:r>
            <a:r>
              <a:rPr lang="en-US" sz="2250" u="sng">
                <a:solidFill>
                  <a:srgbClr val="00C448"/>
                </a:solidFill>
                <a:latin typeface="Montserrat"/>
                <a:hlinkClick r:id="rId6" tooltip="mailto:melXXXXX@scei.net.au"/>
              </a:rPr>
              <a:t>@scei.net.au</a:t>
            </a:r>
            <a:r>
              <a:rPr lang="en-US" sz="2250">
                <a:solidFill>
                  <a:srgbClr val="00C448"/>
                </a:solidFill>
                <a:latin typeface="Montserrat"/>
              </a:rPr>
              <a:t>)</a:t>
            </a:r>
          </a:p>
        </p:txBody>
      </p:sp>
      <p:sp>
        <p:nvSpPr>
          <p:cNvPr id="11" name="Freeform 11"/>
          <p:cNvSpPr/>
          <p:nvPr/>
        </p:nvSpPr>
        <p:spPr>
          <a:xfrm rot="-5400000">
            <a:off x="4934087" y="7159958"/>
            <a:ext cx="612771" cy="371492"/>
          </a:xfrm>
          <a:custGeom>
            <a:avLst/>
            <a:gdLst/>
            <a:ahLst/>
            <a:cxnLst/>
            <a:rect l="l" t="t" r="r" b="b"/>
            <a:pathLst>
              <a:path w="612771" h="371492">
                <a:moveTo>
                  <a:pt x="0" y="0"/>
                </a:moveTo>
                <a:lnTo>
                  <a:pt x="612771" y="0"/>
                </a:lnTo>
                <a:lnTo>
                  <a:pt x="612771" y="371493"/>
                </a:lnTo>
                <a:lnTo>
                  <a:pt x="0" y="37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5400000">
            <a:off x="6481001" y="7111989"/>
            <a:ext cx="612771" cy="371492"/>
          </a:xfrm>
          <a:custGeom>
            <a:avLst/>
            <a:gdLst/>
            <a:ahLst/>
            <a:cxnLst/>
            <a:rect l="l" t="t" r="r" b="b"/>
            <a:pathLst>
              <a:path w="612771" h="371492">
                <a:moveTo>
                  <a:pt x="0" y="0"/>
                </a:moveTo>
                <a:lnTo>
                  <a:pt x="612771" y="0"/>
                </a:lnTo>
                <a:lnTo>
                  <a:pt x="612771" y="371493"/>
                </a:lnTo>
                <a:lnTo>
                  <a:pt x="0" y="37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Emailing Procedures</a:t>
            </a:r>
          </a:p>
        </p:txBody>
      </p:sp>
      <p:sp>
        <p:nvSpPr>
          <p:cNvPr id="14" name="TextBox 14"/>
          <p:cNvSpPr txBox="1"/>
          <p:nvPr/>
        </p:nvSpPr>
        <p:spPr>
          <a:xfrm>
            <a:off x="3128321" y="7613990"/>
            <a:ext cx="2297898" cy="339725"/>
          </a:xfrm>
          <a:prstGeom prst="rect">
            <a:avLst/>
          </a:prstGeom>
        </p:spPr>
        <p:txBody>
          <a:bodyPr lIns="0" tIns="0" rIns="0" bIns="0" rtlCol="0" anchor="t">
            <a:spAutoFit/>
          </a:bodyPr>
          <a:lstStyle/>
          <a:p>
            <a:pPr algn="ctr">
              <a:lnSpc>
                <a:spcPts val="2800"/>
              </a:lnSpc>
              <a:spcBef>
                <a:spcPct val="0"/>
              </a:spcBef>
            </a:pPr>
            <a:r>
              <a:rPr lang="en-US" sz="2000">
                <a:solidFill>
                  <a:srgbClr val="1A1D1A"/>
                </a:solidFill>
                <a:latin typeface="Montserrat Bold"/>
              </a:rPr>
              <a:t>Student Number</a:t>
            </a:r>
          </a:p>
        </p:txBody>
      </p:sp>
      <p:sp>
        <p:nvSpPr>
          <p:cNvPr id="15" name="TextBox 15"/>
          <p:cNvSpPr txBox="1"/>
          <p:nvPr/>
        </p:nvSpPr>
        <p:spPr>
          <a:xfrm>
            <a:off x="5638437" y="7566021"/>
            <a:ext cx="2297898" cy="692150"/>
          </a:xfrm>
          <a:prstGeom prst="rect">
            <a:avLst/>
          </a:prstGeom>
        </p:spPr>
        <p:txBody>
          <a:bodyPr lIns="0" tIns="0" rIns="0" bIns="0" rtlCol="0" anchor="t">
            <a:spAutoFit/>
          </a:bodyPr>
          <a:lstStyle/>
          <a:p>
            <a:pPr algn="ctr">
              <a:lnSpc>
                <a:spcPts val="2800"/>
              </a:lnSpc>
              <a:spcBef>
                <a:spcPct val="0"/>
              </a:spcBef>
            </a:pPr>
            <a:r>
              <a:rPr lang="en-US" sz="2000">
                <a:solidFill>
                  <a:srgbClr val="1A1D1A"/>
                </a:solidFill>
                <a:latin typeface="Montserrat Bold"/>
              </a:rPr>
              <a:t>NOT </a:t>
            </a:r>
            <a:r>
              <a:rPr lang="en-US" sz="2000">
                <a:solidFill>
                  <a:srgbClr val="FF0000"/>
                </a:solidFill>
                <a:latin typeface="Montserrat Bold"/>
              </a:rPr>
              <a:t>.edu.au</a:t>
            </a:r>
            <a:r>
              <a:rPr lang="en-US" sz="2000">
                <a:solidFill>
                  <a:srgbClr val="1A1D1A"/>
                </a:solidFill>
                <a:latin typeface="Montserrat Bold"/>
              </a:rPr>
              <a:t> - that's for staff</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083668"/>
            <a:ext cx="16227786" cy="4745919"/>
            <a:chOff x="0" y="0"/>
            <a:chExt cx="21637049" cy="6327892"/>
          </a:xfrm>
        </p:grpSpPr>
        <p:pic>
          <p:nvPicPr>
            <p:cNvPr id="3" name="Picture 3"/>
            <p:cNvPicPr>
              <a:picLocks noChangeAspect="1"/>
            </p:cNvPicPr>
            <p:nvPr/>
          </p:nvPicPr>
          <p:blipFill>
            <a:blip r:embed="rId2"/>
            <a:srcRect t="15357" b="40828"/>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5" name="Freeform 5"/>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6" name="Freeform 6"/>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7" name="TextBox 7"/>
          <p:cNvSpPr txBox="1"/>
          <p:nvPr/>
        </p:nvSpPr>
        <p:spPr>
          <a:xfrm>
            <a:off x="2060101" y="2165505"/>
            <a:ext cx="14167798" cy="1538883"/>
          </a:xfrm>
          <a:prstGeom prst="rect">
            <a:avLst/>
          </a:prstGeom>
        </p:spPr>
        <p:txBody>
          <a:bodyPr lIns="0" tIns="0" rIns="0" bIns="0" rtlCol="0" anchor="t">
            <a:spAutoFit/>
          </a:bodyPr>
          <a:lstStyle/>
          <a:p>
            <a:pPr algn="ctr">
              <a:lnSpc>
                <a:spcPts val="6000"/>
              </a:lnSpc>
            </a:pPr>
            <a:r>
              <a:rPr lang="en-US" sz="5000">
                <a:solidFill>
                  <a:srgbClr val="323232"/>
                </a:solidFill>
                <a:latin typeface="Montserrat Classic Bold"/>
              </a:rPr>
              <a:t>REFERENCING &amp; PLAGIARISM</a:t>
            </a:r>
            <a:endParaRPr lang="en-US"/>
          </a:p>
          <a:p>
            <a:pPr algn="ctr">
              <a:lnSpc>
                <a:spcPts val="6000"/>
              </a:lnSpc>
            </a:pPr>
            <a:r>
              <a:rPr lang="en-US" sz="5000">
                <a:solidFill>
                  <a:srgbClr val="323232"/>
                </a:solidFill>
                <a:latin typeface="Montserrat Classic Bold"/>
              </a:rPr>
              <a:t>(7th Edition)</a:t>
            </a:r>
            <a:endParaRPr lang="en-US"/>
          </a:p>
        </p:txBody>
      </p:sp>
    </p:spTree>
    <p:extLst>
      <p:ext uri="{BB962C8B-B14F-4D97-AF65-F5344CB8AC3E}">
        <p14:creationId xmlns:p14="http://schemas.microsoft.com/office/powerpoint/2010/main" val="576028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6466836" y="3300291"/>
            <a:ext cx="10491713" cy="5958009"/>
          </a:xfrm>
          <a:custGeom>
            <a:avLst/>
            <a:gdLst/>
            <a:ahLst/>
            <a:cxnLst/>
            <a:rect l="l" t="t" r="r" b="b"/>
            <a:pathLst>
              <a:path w="10491713" h="5958009">
                <a:moveTo>
                  <a:pt x="0" y="0"/>
                </a:moveTo>
                <a:lnTo>
                  <a:pt x="10491714" y="0"/>
                </a:lnTo>
                <a:lnTo>
                  <a:pt x="10491714" y="5958009"/>
                </a:lnTo>
                <a:lnTo>
                  <a:pt x="0" y="5958009"/>
                </a:lnTo>
                <a:lnTo>
                  <a:pt x="0" y="0"/>
                </a:lnTo>
                <a:close/>
              </a:path>
            </a:pathLst>
          </a:custGeom>
          <a:blipFill>
            <a:blip r:embed="rId5"/>
            <a:stretch>
              <a:fillRect/>
            </a:stretch>
          </a:blipFill>
        </p:spPr>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REFERENCES &amp; IN-TEXT CITATIONS</a:t>
            </a:r>
          </a:p>
        </p:txBody>
      </p:sp>
      <p:sp>
        <p:nvSpPr>
          <p:cNvPr id="10" name="TextBox 10"/>
          <p:cNvSpPr txBox="1"/>
          <p:nvPr/>
        </p:nvSpPr>
        <p:spPr>
          <a:xfrm>
            <a:off x="2424390" y="5715415"/>
            <a:ext cx="3019240" cy="563881"/>
          </a:xfrm>
          <a:prstGeom prst="rect">
            <a:avLst/>
          </a:prstGeom>
        </p:spPr>
        <p:txBody>
          <a:bodyPr lIns="0" tIns="0" rIns="0" bIns="0" rtlCol="0" anchor="t">
            <a:spAutoFit/>
          </a:bodyPr>
          <a:lstStyle/>
          <a:p>
            <a:pPr>
              <a:lnSpc>
                <a:spcPts val="4799"/>
              </a:lnSpc>
            </a:pPr>
            <a:r>
              <a:rPr lang="en-US" sz="3199">
                <a:solidFill>
                  <a:srgbClr val="1A1D1A"/>
                </a:solidFill>
                <a:latin typeface="Montserrat Bold"/>
              </a:rPr>
              <a:t>Reference List</a:t>
            </a:r>
          </a:p>
        </p:txBody>
      </p:sp>
    </p:spTree>
    <p:extLst>
      <p:ext uri="{BB962C8B-B14F-4D97-AF65-F5344CB8AC3E}">
        <p14:creationId xmlns:p14="http://schemas.microsoft.com/office/powerpoint/2010/main" val="2021639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8398721" y="3438258"/>
            <a:ext cx="8860579" cy="6529610"/>
          </a:xfrm>
          <a:custGeom>
            <a:avLst/>
            <a:gdLst/>
            <a:ahLst/>
            <a:cxnLst/>
            <a:rect l="l" t="t" r="r" b="b"/>
            <a:pathLst>
              <a:path w="8860579" h="6529610">
                <a:moveTo>
                  <a:pt x="0" y="0"/>
                </a:moveTo>
                <a:lnTo>
                  <a:pt x="8860579" y="0"/>
                </a:lnTo>
                <a:lnTo>
                  <a:pt x="8860579" y="6529610"/>
                </a:lnTo>
                <a:lnTo>
                  <a:pt x="0" y="6529610"/>
                </a:lnTo>
                <a:lnTo>
                  <a:pt x="0" y="0"/>
                </a:lnTo>
                <a:close/>
              </a:path>
            </a:pathLst>
          </a:custGeom>
          <a:blipFill>
            <a:blip r:embed="rId5"/>
            <a:stretch>
              <a:fillRect/>
            </a:stretch>
          </a:blipFill>
        </p:spPr>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IN-TEXT CITATIONS</a:t>
            </a:r>
          </a:p>
        </p:txBody>
      </p:sp>
      <p:sp>
        <p:nvSpPr>
          <p:cNvPr id="10" name="TextBox 10"/>
          <p:cNvSpPr txBox="1"/>
          <p:nvPr/>
        </p:nvSpPr>
        <p:spPr>
          <a:xfrm>
            <a:off x="2424390" y="6323467"/>
            <a:ext cx="3566276" cy="563881"/>
          </a:xfrm>
          <a:prstGeom prst="rect">
            <a:avLst/>
          </a:prstGeom>
        </p:spPr>
        <p:txBody>
          <a:bodyPr lIns="0" tIns="0" rIns="0" bIns="0" rtlCol="0" anchor="t">
            <a:spAutoFit/>
          </a:bodyPr>
          <a:lstStyle/>
          <a:p>
            <a:pPr>
              <a:lnSpc>
                <a:spcPts val="4799"/>
              </a:lnSpc>
            </a:pPr>
            <a:r>
              <a:rPr lang="en-US" sz="3199">
                <a:solidFill>
                  <a:srgbClr val="1A1D1A"/>
                </a:solidFill>
                <a:latin typeface="Montserrat Bold"/>
              </a:rPr>
              <a:t>In-text Citation</a:t>
            </a:r>
          </a:p>
        </p:txBody>
      </p:sp>
    </p:spTree>
    <p:extLst>
      <p:ext uri="{BB962C8B-B14F-4D97-AF65-F5344CB8AC3E}">
        <p14:creationId xmlns:p14="http://schemas.microsoft.com/office/powerpoint/2010/main" val="479851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23925"/>
            <a:ext cx="6739479"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Helpful Websites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t="14288" b="1428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9672644" y="2239563"/>
            <a:ext cx="7976016" cy="2503058"/>
          </a:xfrm>
          <a:prstGeom prst="rect">
            <a:avLst/>
          </a:prstGeom>
        </p:spPr>
        <p:txBody>
          <a:bodyPr lIns="0" tIns="0" rIns="0" bIns="0" rtlCol="0" anchor="t">
            <a:spAutoFit/>
          </a:bodyPr>
          <a:lstStyle/>
          <a:p>
            <a:pPr>
              <a:lnSpc>
                <a:spcPts val="3300"/>
              </a:lnSpc>
            </a:pPr>
            <a:r>
              <a:rPr lang="en-US" sz="2200">
                <a:solidFill>
                  <a:srgbClr val="F9CA06"/>
                </a:solidFill>
                <a:latin typeface="Montserrat Bold"/>
              </a:rPr>
              <a:t>REFERENCING MODULES (LA TROBE UNIVERSITY)</a:t>
            </a:r>
            <a:r>
              <a:rPr lang="en-US" sz="2200">
                <a:solidFill>
                  <a:srgbClr val="F9CA06"/>
                </a:solidFill>
                <a:latin typeface="Montserrat"/>
              </a:rPr>
              <a:t>:</a:t>
            </a:r>
          </a:p>
          <a:p>
            <a:pPr>
              <a:lnSpc>
                <a:spcPts val="3300"/>
              </a:lnSpc>
            </a:pPr>
            <a:r>
              <a:rPr lang="en-US" sz="2200" u="sng">
                <a:solidFill>
                  <a:schemeClr val="bg1"/>
                </a:solidFill>
                <a:latin typeface="Montserrat"/>
                <a:hlinkClick r:id="rId5" tooltip="http://www.lib.latrobe.edu.au/elearning/referencing/index.html">
                  <a:extLst>
                    <a:ext uri="{A12FA001-AC4F-418D-AE19-62706E023703}">
                      <ahyp:hlinkClr xmlns:ahyp="http://schemas.microsoft.com/office/drawing/2018/hyperlinkcolor" val="tx"/>
                    </a:ext>
                  </a:extLst>
                </a:hlinkClick>
              </a:rPr>
              <a:t>http://www.lib.latrobe.edu.au/elearning/referencing/index.html</a:t>
            </a:r>
          </a:p>
          <a:p>
            <a:pPr>
              <a:lnSpc>
                <a:spcPts val="3300"/>
              </a:lnSpc>
            </a:pPr>
            <a:endParaRPr lang="en-US" sz="2200" u="sng">
              <a:solidFill>
                <a:srgbClr val="0000FF"/>
              </a:solidFill>
              <a:latin typeface="Montserrat Bold" panose="00000800000000000000" charset="0"/>
              <a:cs typeface="Montserrat Bold" panose="00000800000000000000" charset="0"/>
              <a:hlinkClick r:id="rId5" tooltip="http://www.lib.latrobe.edu.au/elearning/referencing/index.html">
                <a:extLst>
                  <a:ext uri="{A12FA001-AC4F-418D-AE19-62706E023703}">
                    <ahyp:hlinkClr xmlns:ahyp="http://schemas.microsoft.com/office/drawing/2018/hyperlinkcolor" val="tx"/>
                  </a:ext>
                </a:extLst>
              </a:hlinkClick>
            </a:endParaRPr>
          </a:p>
          <a:p>
            <a:pPr>
              <a:lnSpc>
                <a:spcPts val="3300"/>
              </a:lnSpc>
            </a:pPr>
            <a:r>
              <a:rPr lang="en-US" sz="2200">
                <a:solidFill>
                  <a:srgbClr val="F9CA06"/>
                </a:solidFill>
                <a:latin typeface="Montserrat Bold" panose="00000800000000000000" charset="0"/>
                <a:cs typeface="Montserrat Bold" panose="00000800000000000000" charset="0"/>
              </a:rPr>
              <a:t> APA 7TH REFERENCING:</a:t>
            </a:r>
          </a:p>
          <a:p>
            <a:pPr>
              <a:lnSpc>
                <a:spcPts val="3300"/>
              </a:lnSpc>
            </a:pPr>
            <a:r>
              <a:rPr lang="en-US" sz="2200" u="sng">
                <a:solidFill>
                  <a:schemeClr val="bg1"/>
                </a:solidFill>
                <a:latin typeface="Montserrat"/>
                <a:hlinkClick r:id="rId6" tooltip="https://www.lib.latrobe.edu.au/REFERENCING-TOOL/APA-6">
                  <a:extLst>
                    <a:ext uri="{A12FA001-AC4F-418D-AE19-62706E023703}">
                      <ahyp:hlinkClr xmlns:ahyp="http://schemas.microsoft.com/office/drawing/2018/hyperlinkcolor" val="tx"/>
                    </a:ext>
                  </a:extLst>
                </a:hlinkClick>
              </a:rPr>
              <a:t>https://latrobe.libguides.com/apa7</a:t>
            </a:r>
          </a:p>
        </p:txBody>
      </p:sp>
      <p:sp>
        <p:nvSpPr>
          <p:cNvPr id="7" name="Freeform 7"/>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9672644" y="5653712"/>
            <a:ext cx="7976016" cy="3772636"/>
          </a:xfrm>
          <a:prstGeom prst="rect">
            <a:avLst/>
          </a:prstGeom>
        </p:spPr>
        <p:txBody>
          <a:bodyPr lIns="0" tIns="0" rIns="0" bIns="0" rtlCol="0" anchor="t">
            <a:spAutoFit/>
          </a:bodyPr>
          <a:lstStyle/>
          <a:p>
            <a:pPr>
              <a:lnSpc>
                <a:spcPts val="3300"/>
              </a:lnSpc>
            </a:pPr>
            <a:r>
              <a:rPr lang="en-US" sz="2200">
                <a:solidFill>
                  <a:srgbClr val="F9CA06"/>
                </a:solidFill>
                <a:latin typeface="Montserrat Bold"/>
              </a:rPr>
              <a:t>QUOTING &amp; PARAPHRASING – APA STYLE</a:t>
            </a:r>
            <a:endParaRPr lang="en-US" sz="2200" u="sng">
              <a:solidFill>
                <a:srgbClr val="F9CA06"/>
              </a:solidFill>
              <a:latin typeface="Montserrat Bold"/>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AU" sz="2200">
                <a:solidFill>
                  <a:schemeClr val="bg1"/>
                </a:solidFill>
                <a:latin typeface="Montserrat" panose="00000500000000000000" pitchFamily="2" charset="0"/>
                <a:hlinkClick r:id="rId10">
                  <a:extLst>
                    <a:ext uri="{A12FA001-AC4F-418D-AE19-62706E023703}">
                      <ahyp:hlinkClr xmlns:ahyp="http://schemas.microsoft.com/office/drawing/2018/hyperlinkcolor" val="tx"/>
                    </a:ext>
                  </a:extLst>
                </a:hlinkClick>
              </a:rPr>
              <a:t>https://apastyle.apa.org/style-grammar-guidelines/citations/quotations</a:t>
            </a:r>
            <a:endParaRPr lang="en-AU" sz="2200">
              <a:solidFill>
                <a:schemeClr val="bg1"/>
              </a:solidFill>
              <a:latin typeface="Montserrat" panose="00000500000000000000" pitchFamily="2" charset="0"/>
            </a:endParaRPr>
          </a:p>
          <a:p>
            <a:pPr>
              <a:lnSpc>
                <a:spcPts val="3300"/>
              </a:lnSpc>
            </a:pPr>
            <a:endParaRPr lang="en-AU" sz="2200" u="sng">
              <a:solidFill>
                <a:schemeClr val="bg1"/>
              </a:solidFill>
              <a:latin typeface="Montserrat" panose="00000500000000000000" pitchFamily="2" charset="0"/>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AU" sz="220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https://apastyle.apa.org/style-grammar-guidelines/citations/paraphrasing</a:t>
            </a:r>
            <a:endParaRPr lang="en-US" sz="2200" u="sng">
              <a:solidFill>
                <a:schemeClr val="bg1"/>
              </a:solidFill>
              <a:latin typeface="Montserrat" panose="00000500000000000000" pitchFamily="2" charset="0"/>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endParaRPr lang="en-US" sz="2200" u="sng">
              <a:solidFill>
                <a:schemeClr val="bg1"/>
              </a:solidFill>
              <a:latin typeface="Montserrat"/>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US" sz="2200">
                <a:solidFill>
                  <a:srgbClr val="F9CA06"/>
                </a:solidFill>
                <a:latin typeface="Montserrat Bold" panose="00000800000000000000" charset="0"/>
                <a:cs typeface="Montserrat Bold" panose="00000800000000000000" charset="0"/>
              </a:rPr>
              <a:t>GRAMMARLY PLAGIARISM CHECKER</a:t>
            </a:r>
            <a:endParaRPr lang="en-US" sz="2200">
              <a:solidFill>
                <a:srgbClr val="F9CA06"/>
              </a:solidFill>
              <a:latin typeface="Montserrat Bold" panose="00000800000000000000" charset="0"/>
              <a:cs typeface="Montserrat Bold" panose="00000800000000000000" charset="0"/>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US" sz="2200" u="sng">
                <a:solidFill>
                  <a:schemeClr val="bg1"/>
                </a:solidFill>
                <a:latin typeface="Montserrat"/>
                <a:hlinkClick r:id="rId12" tooltip="https://www.grammarly.com/plagiarism-checker">
                  <a:extLst>
                    <a:ext uri="{A12FA001-AC4F-418D-AE19-62706E023703}">
                      <ahyp:hlinkClr xmlns:ahyp="http://schemas.microsoft.com/office/drawing/2018/hyperlinkcolor" val="tx"/>
                    </a:ext>
                  </a:extLst>
                </a:hlinkClick>
              </a:rPr>
              <a:t>https://www.grammarly.com/plagiarism-checker</a:t>
            </a:r>
          </a:p>
        </p:txBody>
      </p:sp>
    </p:spTree>
    <p:extLst>
      <p:ext uri="{BB962C8B-B14F-4D97-AF65-F5344CB8AC3E}">
        <p14:creationId xmlns:p14="http://schemas.microsoft.com/office/powerpoint/2010/main" val="2848064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QUICK CHECK!</a:t>
            </a:r>
          </a:p>
        </p:txBody>
      </p:sp>
      <p:grpSp>
        <p:nvGrpSpPr>
          <p:cNvPr id="9" name="Group 9"/>
          <p:cNvGrpSpPr/>
          <p:nvPr/>
        </p:nvGrpSpPr>
        <p:grpSpPr>
          <a:xfrm>
            <a:off x="12650238" y="3445764"/>
            <a:ext cx="4609062" cy="6522104"/>
            <a:chOff x="0" y="0"/>
            <a:chExt cx="6145416" cy="8696138"/>
          </a:xfrm>
        </p:grpSpPr>
        <p:pic>
          <p:nvPicPr>
            <p:cNvPr id="10" name="Picture 10"/>
            <p:cNvPicPr>
              <a:picLocks noChangeAspect="1"/>
            </p:cNvPicPr>
            <p:nvPr/>
          </p:nvPicPr>
          <p:blipFill>
            <a:blip r:embed="rId5"/>
            <a:srcRect l="8612" r="8612"/>
            <a:stretch>
              <a:fillRect/>
            </a:stretch>
          </p:blipFill>
          <p:spPr>
            <a:xfrm>
              <a:off x="0" y="0"/>
              <a:ext cx="6145416" cy="8696138"/>
            </a:xfrm>
            <a:prstGeom prst="rect">
              <a:avLst/>
            </a:prstGeom>
          </p:spPr>
        </p:pic>
      </p:grpSp>
      <p:sp>
        <p:nvSpPr>
          <p:cNvPr id="11" name="TextBox 11"/>
          <p:cNvSpPr txBox="1"/>
          <p:nvPr/>
        </p:nvSpPr>
        <p:spPr>
          <a:xfrm>
            <a:off x="1877353" y="3145155"/>
            <a:ext cx="11034512" cy="6551295"/>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1A1D1A"/>
                </a:solidFill>
                <a:latin typeface="Montserrat"/>
              </a:rPr>
              <a:t>Have you tried to access your student email?</a:t>
            </a:r>
          </a:p>
          <a:p>
            <a:pPr marL="993141" lvl="2" indent="-331047">
              <a:lnSpc>
                <a:spcPts val="3450"/>
              </a:lnSpc>
              <a:buFont typeface="Arial"/>
              <a:buChar char="⚬"/>
            </a:pPr>
            <a:r>
              <a:rPr lang="en-US" sz="2300">
                <a:solidFill>
                  <a:srgbClr val="1A1D1A"/>
                </a:solidFill>
                <a:latin typeface="Montserrat"/>
              </a:rPr>
              <a:t>Check for an email from the Admin/Enrolments team – It'll have a date that your email address is active on, your student email, and default password (sceiVET123)</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Tried to log into LMS?</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Do you have your training plan (class schedule)?</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Do you know your student ID number?</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Have you sent your Enrolment Data Form back (form with your details)? </a:t>
            </a:r>
          </a:p>
          <a:p>
            <a:pPr>
              <a:lnSpc>
                <a:spcPts val="3450"/>
              </a:lnSpc>
            </a:pPr>
            <a:endParaRPr lang="en-US" sz="2300">
              <a:solidFill>
                <a:srgbClr val="1A1D1A"/>
              </a:solidFill>
              <a:latin typeface="Montserrat"/>
            </a:endParaRPr>
          </a:p>
          <a:p>
            <a:pPr>
              <a:lnSpc>
                <a:spcPts val="3450"/>
              </a:lnSpc>
            </a:pPr>
            <a:r>
              <a:rPr lang="en-US" sz="2300">
                <a:solidFill>
                  <a:srgbClr val="1A1D1A"/>
                </a:solidFill>
                <a:latin typeface="Montserrat Bold"/>
              </a:rPr>
              <a:t>IF NOT, SEND IT TO </a:t>
            </a:r>
            <a:r>
              <a:rPr lang="en-US" sz="2300">
                <a:solidFill>
                  <a:srgbClr val="00C448"/>
                </a:solidFill>
                <a:latin typeface="Montserrat Bold"/>
              </a:rPr>
              <a:t>online@scei.edu.au</a:t>
            </a:r>
            <a:r>
              <a:rPr lang="en-US" sz="2300">
                <a:solidFill>
                  <a:srgbClr val="1A1D1A"/>
                </a:solidFill>
                <a:latin typeface="Montserrat Bold"/>
              </a:rPr>
              <a:t> ASAP</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770540"/>
            <a:ext cx="16227786" cy="4745919"/>
            <a:chOff x="0" y="0"/>
            <a:chExt cx="21637049" cy="6327892"/>
          </a:xfrm>
        </p:grpSpPr>
        <p:pic>
          <p:nvPicPr>
            <p:cNvPr id="3" name="Picture 3"/>
            <p:cNvPicPr>
              <a:picLocks noChangeAspect="1"/>
            </p:cNvPicPr>
            <p:nvPr/>
          </p:nvPicPr>
          <p:blipFill>
            <a:blip r:embed="rId2"/>
            <a:srcRect t="26512" b="29591"/>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5" name="Freeform 5"/>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6" name="Freeform 6"/>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1551522" y="1019175"/>
            <a:ext cx="16036007"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See Student Services for a confidential chat...</a:t>
            </a:r>
          </a:p>
        </p:txBody>
      </p:sp>
      <p:sp>
        <p:nvSpPr>
          <p:cNvPr id="11" name="TextBox 11"/>
          <p:cNvSpPr txBox="1"/>
          <p:nvPr/>
        </p:nvSpPr>
        <p:spPr>
          <a:xfrm>
            <a:off x="2812023" y="5114132"/>
            <a:ext cx="7045491" cy="1969770"/>
          </a:xfrm>
          <a:prstGeom prst="rect">
            <a:avLst/>
          </a:prstGeom>
        </p:spPr>
        <p:txBody>
          <a:bodyPr wrap="square" lIns="0" tIns="0" rIns="0" bIns="0" rtlCol="0" anchor="t">
            <a:spAutoFit/>
          </a:bodyPr>
          <a:lstStyle/>
          <a:p>
            <a:pPr marL="237490" lvl="1"/>
            <a:r>
              <a:rPr lang="en-US" sz="3200">
                <a:solidFill>
                  <a:srgbClr val="1A1D1A"/>
                </a:solidFill>
                <a:latin typeface="Montserrat"/>
              </a:rPr>
              <a:t>Your dedicated Student </a:t>
            </a:r>
          </a:p>
          <a:p>
            <a:pPr marL="237490" lvl="1"/>
            <a:r>
              <a:rPr lang="en-US" sz="3200">
                <a:solidFill>
                  <a:srgbClr val="1A1D1A"/>
                </a:solidFill>
                <a:latin typeface="Montserrat"/>
              </a:rPr>
              <a:t>Support Service Officers and Counsellor are here to assist you in all areas of confidential needs</a:t>
            </a:r>
          </a:p>
        </p:txBody>
      </p:sp>
      <p:sp>
        <p:nvSpPr>
          <p:cNvPr id="12" name="TextBox 12"/>
          <p:cNvSpPr txBox="1"/>
          <p:nvPr/>
        </p:nvSpPr>
        <p:spPr>
          <a:xfrm>
            <a:off x="10638533" y="4190698"/>
            <a:ext cx="5702343" cy="3808735"/>
          </a:xfrm>
          <a:prstGeom prst="rect">
            <a:avLst/>
          </a:prstGeom>
        </p:spPr>
        <p:txBody>
          <a:bodyPr wrap="square" lIns="0" tIns="0" rIns="0" bIns="0" rtlCol="0" anchor="t">
            <a:spAutoFit/>
          </a:bodyPr>
          <a:lstStyle/>
          <a:p>
            <a:pPr marL="474980" lvl="1" indent="-237490">
              <a:lnSpc>
                <a:spcPts val="3300"/>
              </a:lnSpc>
              <a:buFont typeface="Arial"/>
              <a:buChar char="•"/>
            </a:pPr>
            <a:r>
              <a:rPr lang="en-US" sz="2800">
                <a:solidFill>
                  <a:srgbClr val="1A1D1A"/>
                </a:solidFill>
                <a:latin typeface="Montserrat"/>
              </a:rPr>
              <a:t>Bullying</a:t>
            </a:r>
            <a:endParaRPr lang="en-US" sz="2800">
              <a:ea typeface="Calibri"/>
              <a:cs typeface="Calibri"/>
            </a:endParaRPr>
          </a:p>
          <a:p>
            <a:pPr marL="474980" lvl="1" indent="-237490">
              <a:lnSpc>
                <a:spcPts val="3300"/>
              </a:lnSpc>
              <a:buFont typeface="Arial"/>
              <a:buChar char="•"/>
            </a:pPr>
            <a:r>
              <a:rPr lang="en-US" sz="2800">
                <a:solidFill>
                  <a:srgbClr val="1A1D1A"/>
                </a:solidFill>
                <a:latin typeface="Montserrat"/>
              </a:rPr>
              <a:t>Mental &amp; physical well-being</a:t>
            </a:r>
          </a:p>
          <a:p>
            <a:pPr marL="474980" lvl="1" indent="-237490">
              <a:lnSpc>
                <a:spcPts val="3300"/>
              </a:lnSpc>
              <a:buFont typeface="Arial"/>
              <a:buChar char="•"/>
            </a:pPr>
            <a:r>
              <a:rPr lang="en-US" sz="2800">
                <a:solidFill>
                  <a:srgbClr val="1A1D1A"/>
                </a:solidFill>
                <a:latin typeface="Montserrat"/>
              </a:rPr>
              <a:t>Time-management advice</a:t>
            </a:r>
          </a:p>
          <a:p>
            <a:pPr marL="474980" lvl="1" indent="-237490">
              <a:lnSpc>
                <a:spcPts val="3300"/>
              </a:lnSpc>
              <a:buFont typeface="Arial"/>
              <a:buChar char="•"/>
            </a:pPr>
            <a:r>
              <a:rPr lang="en-US" sz="2800">
                <a:solidFill>
                  <a:srgbClr val="1A1D1A"/>
                </a:solidFill>
                <a:latin typeface="Montserrat"/>
              </a:rPr>
              <a:t>Academic support</a:t>
            </a:r>
          </a:p>
          <a:p>
            <a:pPr marL="474980" lvl="1" indent="-237490">
              <a:lnSpc>
                <a:spcPts val="3300"/>
              </a:lnSpc>
              <a:buFont typeface="Arial"/>
              <a:buChar char="•"/>
            </a:pPr>
            <a:r>
              <a:rPr lang="en-US" sz="2800">
                <a:solidFill>
                  <a:srgbClr val="1A1D1A"/>
                </a:solidFill>
                <a:latin typeface="Montserrat"/>
              </a:rPr>
              <a:t>Basic legal advice</a:t>
            </a:r>
          </a:p>
          <a:p>
            <a:pPr marL="474980" lvl="1" indent="-237490">
              <a:lnSpc>
                <a:spcPts val="3300"/>
              </a:lnSpc>
              <a:buFont typeface="Arial,Sans-Serif"/>
              <a:buChar char="•"/>
            </a:pPr>
            <a:r>
              <a:rPr lang="en-US" sz="2800">
                <a:solidFill>
                  <a:srgbClr val="1A1D1A"/>
                </a:solidFill>
                <a:latin typeface="Montserrat"/>
              </a:rPr>
              <a:t>Dealing with stress</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Dealing with depression</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Dealing with homesickness</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How to study effectively</a:t>
            </a:r>
            <a:endParaRPr lang="en-US" sz="2800"/>
          </a:p>
        </p:txBody>
      </p:sp>
    </p:spTree>
    <p:extLst>
      <p:ext uri="{BB962C8B-B14F-4D97-AF65-F5344CB8AC3E}">
        <p14:creationId xmlns:p14="http://schemas.microsoft.com/office/powerpoint/2010/main" val="213256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AutoShape 4"/>
          <p:cNvSpPr/>
          <p:nvPr/>
        </p:nvSpPr>
        <p:spPr>
          <a:xfrm>
            <a:off x="2741741" y="2541072"/>
            <a:ext cx="6467861" cy="0"/>
          </a:xfrm>
          <a:prstGeom prst="line">
            <a:avLst/>
          </a:prstGeom>
          <a:ln w="19050" cap="flat">
            <a:solidFill>
              <a:srgbClr val="DBDCDE"/>
            </a:solidFill>
            <a:prstDash val="solid"/>
            <a:headEnd type="none" w="sm" len="sm"/>
            <a:tailEnd type="none" w="sm" len="sm"/>
          </a:ln>
        </p:spPr>
      </p:sp>
      <p:sp>
        <p:nvSpPr>
          <p:cNvPr id="5" name="AutoShape 5"/>
          <p:cNvSpPr/>
          <p:nvPr/>
        </p:nvSpPr>
        <p:spPr>
          <a:xfrm>
            <a:off x="2741741" y="4483786"/>
            <a:ext cx="6467861" cy="0"/>
          </a:xfrm>
          <a:prstGeom prst="line">
            <a:avLst/>
          </a:prstGeom>
          <a:ln w="19050" cap="flat">
            <a:solidFill>
              <a:srgbClr val="DBDCDE"/>
            </a:solidFill>
            <a:prstDash val="solid"/>
            <a:headEnd type="none" w="sm" len="sm"/>
            <a:tailEnd type="none" w="sm" len="sm"/>
          </a:ln>
        </p:spPr>
      </p:sp>
      <p:sp>
        <p:nvSpPr>
          <p:cNvPr id="6" name="AutoShape 6"/>
          <p:cNvSpPr/>
          <p:nvPr/>
        </p:nvSpPr>
        <p:spPr>
          <a:xfrm>
            <a:off x="9895121" y="3143527"/>
            <a:ext cx="8392879" cy="0"/>
          </a:xfrm>
          <a:prstGeom prst="line">
            <a:avLst/>
          </a:prstGeom>
          <a:ln w="19050" cap="flat">
            <a:solidFill>
              <a:srgbClr val="DBDCDE"/>
            </a:solidFill>
            <a:prstDash val="solid"/>
            <a:headEnd type="none" w="sm" len="sm"/>
            <a:tailEnd type="none" w="sm" len="sm"/>
          </a:ln>
        </p:spPr>
      </p:sp>
      <p:sp>
        <p:nvSpPr>
          <p:cNvPr id="7" name="AutoShape 7"/>
          <p:cNvSpPr/>
          <p:nvPr/>
        </p:nvSpPr>
        <p:spPr>
          <a:xfrm>
            <a:off x="9895121" y="5755479"/>
            <a:ext cx="8392879" cy="0"/>
          </a:xfrm>
          <a:prstGeom prst="line">
            <a:avLst/>
          </a:prstGeom>
          <a:ln w="19050" cap="flat">
            <a:solidFill>
              <a:srgbClr val="DBDCDE"/>
            </a:solidFill>
            <a:prstDash val="solid"/>
            <a:headEnd type="none" w="sm" len="sm"/>
            <a:tailEnd type="none" w="sm" len="sm"/>
          </a:ln>
        </p:spPr>
      </p:sp>
      <p:sp>
        <p:nvSpPr>
          <p:cNvPr id="8" name="AutoShape 8"/>
          <p:cNvSpPr/>
          <p:nvPr/>
        </p:nvSpPr>
        <p:spPr>
          <a:xfrm flipV="1">
            <a:off x="9577018" y="1420504"/>
            <a:ext cx="0" cy="8392879"/>
          </a:xfrm>
          <a:prstGeom prst="line">
            <a:avLst/>
          </a:prstGeom>
          <a:ln w="19050" cap="flat">
            <a:solidFill>
              <a:srgbClr val="DBDCDE"/>
            </a:solidFill>
            <a:prstDash val="solid"/>
            <a:headEnd type="none" w="sm" len="sm"/>
            <a:tailEnd type="none" w="sm" len="sm"/>
          </a:ln>
        </p:spPr>
      </p:sp>
      <p:sp>
        <p:nvSpPr>
          <p:cNvPr id="9" name="Freeform 9"/>
          <p:cNvSpPr/>
          <p:nvPr/>
        </p:nvSpPr>
        <p:spPr>
          <a:xfrm>
            <a:off x="403502" y="2550597"/>
            <a:ext cx="2260916" cy="1503565"/>
          </a:xfrm>
          <a:custGeom>
            <a:avLst/>
            <a:gdLst/>
            <a:ahLst/>
            <a:cxnLst/>
            <a:rect l="l" t="t" r="r" b="b"/>
            <a:pathLst>
              <a:path w="2260916" h="1503565">
                <a:moveTo>
                  <a:pt x="0" y="0"/>
                </a:moveTo>
                <a:lnTo>
                  <a:pt x="2260915" y="0"/>
                </a:lnTo>
                <a:lnTo>
                  <a:pt x="2260915" y="1503565"/>
                </a:lnTo>
                <a:lnTo>
                  <a:pt x="0" y="1503565"/>
                </a:lnTo>
                <a:lnTo>
                  <a:pt x="0" y="0"/>
                </a:lnTo>
                <a:close/>
              </a:path>
            </a:pathLst>
          </a:custGeom>
          <a:blipFill>
            <a:blip r:embed="rId6"/>
            <a:stretch>
              <a:fillRect/>
            </a:stretch>
          </a:blipFill>
        </p:spPr>
      </p:sp>
      <p:sp>
        <p:nvSpPr>
          <p:cNvPr id="10" name="Freeform 10"/>
          <p:cNvSpPr/>
          <p:nvPr/>
        </p:nvSpPr>
        <p:spPr>
          <a:xfrm>
            <a:off x="727765" y="4953384"/>
            <a:ext cx="1612389" cy="1327120"/>
          </a:xfrm>
          <a:custGeom>
            <a:avLst/>
            <a:gdLst/>
            <a:ahLst/>
            <a:cxnLst/>
            <a:rect l="l" t="t" r="r" b="b"/>
            <a:pathLst>
              <a:path w="1612389" h="1327120">
                <a:moveTo>
                  <a:pt x="0" y="0"/>
                </a:moveTo>
                <a:lnTo>
                  <a:pt x="1612389" y="0"/>
                </a:lnTo>
                <a:lnTo>
                  <a:pt x="1612389" y="1327120"/>
                </a:lnTo>
                <a:lnTo>
                  <a:pt x="0" y="1327120"/>
                </a:lnTo>
                <a:lnTo>
                  <a:pt x="0" y="0"/>
                </a:lnTo>
                <a:close/>
              </a:path>
            </a:pathLst>
          </a:custGeom>
          <a:blipFill>
            <a:blip r:embed="rId7"/>
            <a:stretch>
              <a:fillRect/>
            </a:stretch>
          </a:blipFill>
        </p:spPr>
      </p:sp>
      <p:sp>
        <p:nvSpPr>
          <p:cNvPr id="11" name="AutoShape 11"/>
          <p:cNvSpPr/>
          <p:nvPr/>
        </p:nvSpPr>
        <p:spPr>
          <a:xfrm>
            <a:off x="2732216" y="6797726"/>
            <a:ext cx="6467861" cy="0"/>
          </a:xfrm>
          <a:prstGeom prst="line">
            <a:avLst/>
          </a:prstGeom>
          <a:ln w="19050" cap="flat">
            <a:solidFill>
              <a:srgbClr val="DBDCDE"/>
            </a:solidFill>
            <a:prstDash val="solid"/>
            <a:headEnd type="none" w="sm" len="sm"/>
            <a:tailEnd type="none" w="sm" len="sm"/>
          </a:ln>
        </p:spPr>
      </p:sp>
      <p:sp>
        <p:nvSpPr>
          <p:cNvPr id="12" name="AutoShape 12"/>
          <p:cNvSpPr/>
          <p:nvPr/>
        </p:nvSpPr>
        <p:spPr>
          <a:xfrm>
            <a:off x="2732216" y="8454441"/>
            <a:ext cx="6467861" cy="0"/>
          </a:xfrm>
          <a:prstGeom prst="line">
            <a:avLst/>
          </a:prstGeom>
          <a:ln w="19050" cap="flat">
            <a:solidFill>
              <a:srgbClr val="DBDCDE"/>
            </a:solidFill>
            <a:prstDash val="solid"/>
            <a:headEnd type="none" w="sm" len="sm"/>
            <a:tailEnd type="none" w="sm" len="sm"/>
          </a:ln>
        </p:spPr>
      </p:sp>
      <p:sp>
        <p:nvSpPr>
          <p:cNvPr id="13" name="Freeform 13"/>
          <p:cNvSpPr/>
          <p:nvPr/>
        </p:nvSpPr>
        <p:spPr>
          <a:xfrm>
            <a:off x="335704" y="7256992"/>
            <a:ext cx="2396512" cy="604834"/>
          </a:xfrm>
          <a:custGeom>
            <a:avLst/>
            <a:gdLst/>
            <a:ahLst/>
            <a:cxnLst/>
            <a:rect l="l" t="t" r="r" b="b"/>
            <a:pathLst>
              <a:path w="2396512" h="604834">
                <a:moveTo>
                  <a:pt x="0" y="0"/>
                </a:moveTo>
                <a:lnTo>
                  <a:pt x="2396512" y="0"/>
                </a:lnTo>
                <a:lnTo>
                  <a:pt x="2396512" y="604834"/>
                </a:lnTo>
                <a:lnTo>
                  <a:pt x="0" y="604834"/>
                </a:lnTo>
                <a:lnTo>
                  <a:pt x="0" y="0"/>
                </a:lnTo>
                <a:close/>
              </a:path>
            </a:pathLst>
          </a:custGeom>
          <a:blipFill>
            <a:blip r:embed="rId8"/>
            <a:stretch>
              <a:fillRect/>
            </a:stretch>
          </a:blipFill>
        </p:spPr>
      </p:sp>
      <p:sp>
        <p:nvSpPr>
          <p:cNvPr id="14" name="Freeform 14"/>
          <p:cNvSpPr/>
          <p:nvPr/>
        </p:nvSpPr>
        <p:spPr>
          <a:xfrm>
            <a:off x="9735100" y="4091889"/>
            <a:ext cx="1983786" cy="564727"/>
          </a:xfrm>
          <a:custGeom>
            <a:avLst/>
            <a:gdLst/>
            <a:ahLst/>
            <a:cxnLst/>
            <a:rect l="l" t="t" r="r" b="b"/>
            <a:pathLst>
              <a:path w="1983786" h="564727">
                <a:moveTo>
                  <a:pt x="0" y="0"/>
                </a:moveTo>
                <a:lnTo>
                  <a:pt x="1983786" y="0"/>
                </a:lnTo>
                <a:lnTo>
                  <a:pt x="1983786" y="564727"/>
                </a:lnTo>
                <a:lnTo>
                  <a:pt x="0" y="564727"/>
                </a:lnTo>
                <a:lnTo>
                  <a:pt x="0" y="0"/>
                </a:lnTo>
                <a:close/>
              </a:path>
            </a:pathLst>
          </a:custGeom>
          <a:blipFill>
            <a:blip r:embed="rId9"/>
            <a:stretch>
              <a:fillRect/>
            </a:stretch>
          </a:blipFill>
        </p:spPr>
      </p:sp>
      <p:sp>
        <p:nvSpPr>
          <p:cNvPr id="15" name="Freeform 15"/>
          <p:cNvSpPr/>
          <p:nvPr/>
        </p:nvSpPr>
        <p:spPr>
          <a:xfrm>
            <a:off x="9972700" y="6118821"/>
            <a:ext cx="1746185" cy="1431084"/>
          </a:xfrm>
          <a:custGeom>
            <a:avLst/>
            <a:gdLst/>
            <a:ahLst/>
            <a:cxnLst/>
            <a:rect l="l" t="t" r="r" b="b"/>
            <a:pathLst>
              <a:path w="1746185" h="1431084">
                <a:moveTo>
                  <a:pt x="0" y="0"/>
                </a:moveTo>
                <a:lnTo>
                  <a:pt x="1746186" y="0"/>
                </a:lnTo>
                <a:lnTo>
                  <a:pt x="1746186" y="1431084"/>
                </a:lnTo>
                <a:lnTo>
                  <a:pt x="0" y="1431084"/>
                </a:lnTo>
                <a:lnTo>
                  <a:pt x="0" y="0"/>
                </a:lnTo>
                <a:close/>
              </a:path>
            </a:pathLst>
          </a:custGeom>
          <a:blipFill>
            <a:blip r:embed="rId10"/>
            <a:stretch>
              <a:fillRect/>
            </a:stretch>
          </a:blipFill>
        </p:spPr>
      </p:sp>
      <p:sp>
        <p:nvSpPr>
          <p:cNvPr id="16" name="TextBox 16"/>
          <p:cNvSpPr txBox="1"/>
          <p:nvPr/>
        </p:nvSpPr>
        <p:spPr>
          <a:xfrm>
            <a:off x="3422103" y="2739570"/>
            <a:ext cx="5721897" cy="1475740"/>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Beyond Blue</a:t>
            </a:r>
          </a:p>
          <a:p>
            <a:pPr>
              <a:lnSpc>
                <a:spcPts val="2990"/>
              </a:lnSpc>
            </a:pPr>
            <a:r>
              <a:rPr lang="en-US" sz="2300">
                <a:solidFill>
                  <a:srgbClr val="1A1D1A"/>
                </a:solidFill>
                <a:latin typeface="Montserrat"/>
              </a:rPr>
              <a:t>Advice &amp; support for anxiety and depression. </a:t>
            </a:r>
          </a:p>
          <a:p>
            <a:pPr>
              <a:lnSpc>
                <a:spcPts val="2990"/>
              </a:lnSpc>
            </a:pPr>
            <a:r>
              <a:rPr lang="en-US" sz="2300">
                <a:solidFill>
                  <a:srgbClr val="1A1D1A"/>
                </a:solidFill>
                <a:latin typeface="Montserrat"/>
              </a:rPr>
              <a:t>1300 22 46 36 </a:t>
            </a:r>
          </a:p>
        </p:txBody>
      </p:sp>
      <p:sp>
        <p:nvSpPr>
          <p:cNvPr id="17" name="TextBox 17"/>
          <p:cNvSpPr txBox="1"/>
          <p:nvPr/>
        </p:nvSpPr>
        <p:spPr>
          <a:xfrm>
            <a:off x="12003801" y="3342024"/>
            <a:ext cx="5721897" cy="2218690"/>
          </a:xfrm>
          <a:prstGeom prst="rect">
            <a:avLst/>
          </a:prstGeom>
        </p:spPr>
        <p:txBody>
          <a:bodyPr lIns="0" tIns="0" rIns="0" bIns="0" rtlCol="0" anchor="t">
            <a:spAutoFit/>
          </a:bodyPr>
          <a:lstStyle/>
          <a:p>
            <a:pPr>
              <a:lnSpc>
                <a:spcPts val="2990"/>
              </a:lnSpc>
            </a:pPr>
            <a:r>
              <a:rPr lang="en-US" sz="2300">
                <a:solidFill>
                  <a:srgbClr val="1A1D1A"/>
                </a:solidFill>
                <a:latin typeface="Montserrat"/>
              </a:rPr>
              <a:t>1</a:t>
            </a:r>
            <a:r>
              <a:rPr lang="en-US" sz="2300">
                <a:solidFill>
                  <a:srgbClr val="1A1D1A"/>
                </a:solidFill>
                <a:latin typeface="Montserrat Bold"/>
              </a:rPr>
              <a:t>800 Respect</a:t>
            </a:r>
          </a:p>
          <a:p>
            <a:pPr>
              <a:lnSpc>
                <a:spcPts val="2990"/>
              </a:lnSpc>
            </a:pPr>
            <a:r>
              <a:rPr lang="en-US" sz="2300">
                <a:solidFill>
                  <a:srgbClr val="1A1D1A"/>
                </a:solidFill>
                <a:latin typeface="Montserrat"/>
              </a:rPr>
              <a:t>Confidential information, counselling &amp; support service for those impacted by sexual assault, domestic/family violence &amp; abuse.</a:t>
            </a:r>
          </a:p>
          <a:p>
            <a:pPr>
              <a:lnSpc>
                <a:spcPts val="2990"/>
              </a:lnSpc>
            </a:pPr>
            <a:r>
              <a:rPr lang="en-US" sz="2300">
                <a:solidFill>
                  <a:srgbClr val="1A1D1A"/>
                </a:solidFill>
                <a:latin typeface="Montserrat"/>
              </a:rPr>
              <a:t>1800 737 732</a:t>
            </a:r>
          </a:p>
        </p:txBody>
      </p:sp>
      <p:sp>
        <p:nvSpPr>
          <p:cNvPr id="18" name="TextBox 18"/>
          <p:cNvSpPr txBox="1"/>
          <p:nvPr/>
        </p:nvSpPr>
        <p:spPr>
          <a:xfrm>
            <a:off x="12003801" y="6014611"/>
            <a:ext cx="5721897" cy="184721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Butterfly Foundation</a:t>
            </a:r>
          </a:p>
          <a:p>
            <a:pPr>
              <a:lnSpc>
                <a:spcPts val="2990"/>
              </a:lnSpc>
            </a:pPr>
            <a:r>
              <a:rPr lang="en-US" sz="2300">
                <a:solidFill>
                  <a:srgbClr val="1A1D1A"/>
                </a:solidFill>
                <a:latin typeface="Montserrat"/>
              </a:rPr>
              <a:t>Advice &amp; counselling for people experiencing eating disorders and their carers.</a:t>
            </a:r>
          </a:p>
          <a:p>
            <a:pPr>
              <a:lnSpc>
                <a:spcPts val="2990"/>
              </a:lnSpc>
            </a:pPr>
            <a:r>
              <a:rPr lang="en-US" sz="2300">
                <a:solidFill>
                  <a:srgbClr val="1A1D1A"/>
                </a:solidFill>
                <a:latin typeface="Montserrat"/>
              </a:rPr>
              <a:t>1800 046 698</a:t>
            </a:r>
          </a:p>
        </p:txBody>
      </p:sp>
      <p:sp>
        <p:nvSpPr>
          <p:cNvPr id="19" name="TextBox 19"/>
          <p:cNvSpPr txBox="1"/>
          <p:nvPr/>
        </p:nvSpPr>
        <p:spPr>
          <a:xfrm>
            <a:off x="1460311" y="805034"/>
            <a:ext cx="6863797"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Useful Wellbeing Numbers and References</a:t>
            </a:r>
          </a:p>
        </p:txBody>
      </p:sp>
      <p:sp>
        <p:nvSpPr>
          <p:cNvPr id="20" name="TextBox 20"/>
          <p:cNvSpPr txBox="1"/>
          <p:nvPr/>
        </p:nvSpPr>
        <p:spPr>
          <a:xfrm>
            <a:off x="3422103" y="4683811"/>
            <a:ext cx="6154915" cy="184721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Kids Helpline</a:t>
            </a:r>
          </a:p>
          <a:p>
            <a:pPr>
              <a:lnSpc>
                <a:spcPts val="2990"/>
              </a:lnSpc>
            </a:pPr>
            <a:r>
              <a:rPr lang="en-US" sz="2300">
                <a:solidFill>
                  <a:srgbClr val="1A1D1A"/>
                </a:solidFill>
                <a:latin typeface="Montserrat"/>
              </a:rPr>
              <a:t>A free, private, confidential, telephone &amp; online counselling service for young people aged between 5 &amp; 25. </a:t>
            </a:r>
          </a:p>
          <a:p>
            <a:pPr>
              <a:lnSpc>
                <a:spcPts val="2990"/>
              </a:lnSpc>
            </a:pPr>
            <a:r>
              <a:rPr lang="en-US" sz="2300">
                <a:solidFill>
                  <a:srgbClr val="1A1D1A"/>
                </a:solidFill>
                <a:latin typeface="Montserrat"/>
              </a:rPr>
              <a:t>1800 55 1800</a:t>
            </a:r>
          </a:p>
        </p:txBody>
      </p:sp>
      <p:sp>
        <p:nvSpPr>
          <p:cNvPr id="21" name="TextBox 21"/>
          <p:cNvSpPr txBox="1"/>
          <p:nvPr/>
        </p:nvSpPr>
        <p:spPr>
          <a:xfrm>
            <a:off x="3412578" y="6997751"/>
            <a:ext cx="6154915" cy="110426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Lifeline</a:t>
            </a:r>
          </a:p>
          <a:p>
            <a:pPr>
              <a:lnSpc>
                <a:spcPts val="2990"/>
              </a:lnSpc>
            </a:pPr>
            <a:r>
              <a:rPr lang="en-US" sz="2300">
                <a:solidFill>
                  <a:srgbClr val="1A1D1A"/>
                </a:solidFill>
                <a:latin typeface="Montserrat"/>
              </a:rPr>
              <a:t>Crisis support and suicide prevention.</a:t>
            </a:r>
          </a:p>
          <a:p>
            <a:pPr>
              <a:lnSpc>
                <a:spcPts val="2990"/>
              </a:lnSpc>
            </a:pPr>
            <a:r>
              <a:rPr lang="en-US" sz="2300">
                <a:solidFill>
                  <a:srgbClr val="1A1D1A"/>
                </a:solidFill>
                <a:latin typeface="Montserrat"/>
              </a:rPr>
              <a:t>13 11 14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3" name="Freeform 3"/>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4" name="Freeform 4"/>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5" name="Group 5"/>
          <p:cNvGrpSpPr/>
          <p:nvPr/>
        </p:nvGrpSpPr>
        <p:grpSpPr>
          <a:xfrm>
            <a:off x="1583287" y="3978719"/>
            <a:ext cx="4814545" cy="4942398"/>
            <a:chOff x="0" y="0"/>
            <a:chExt cx="1268028" cy="1301702"/>
          </a:xfrm>
        </p:grpSpPr>
        <p:sp>
          <p:nvSpPr>
            <p:cNvPr id="6" name="Freeform 6"/>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8" name="TextBox 8"/>
          <p:cNvSpPr txBox="1"/>
          <p:nvPr/>
        </p:nvSpPr>
        <p:spPr>
          <a:xfrm>
            <a:off x="4319704" y="923925"/>
            <a:ext cx="10215856"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General Information</a:t>
            </a:r>
          </a:p>
        </p:txBody>
      </p:sp>
      <p:sp>
        <p:nvSpPr>
          <p:cNvPr id="9" name="TextBox 9"/>
          <p:cNvSpPr txBox="1"/>
          <p:nvPr/>
        </p:nvSpPr>
        <p:spPr>
          <a:xfrm>
            <a:off x="2002593" y="2667799"/>
            <a:ext cx="3993792" cy="5818259"/>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155 Boundary Road, North Melbourne Campus</a:t>
            </a:r>
          </a:p>
          <a:p>
            <a:pPr>
              <a:lnSpc>
                <a:spcPts val="3450"/>
              </a:lnSpc>
            </a:pPr>
            <a:endParaRPr lang="en-US" sz="2300">
              <a:solidFill>
                <a:srgbClr val="323232"/>
              </a:solidFill>
              <a:latin typeface="Montserrat Classic Bold"/>
            </a:endParaRPr>
          </a:p>
          <a:p>
            <a:pPr>
              <a:lnSpc>
                <a:spcPts val="2700"/>
              </a:lnSpc>
            </a:pPr>
            <a:endParaRPr lang="en-US" sz="23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p:txBody>
      </p:sp>
      <p:grpSp>
        <p:nvGrpSpPr>
          <p:cNvPr id="10" name="Group 10"/>
          <p:cNvGrpSpPr/>
          <p:nvPr/>
        </p:nvGrpSpPr>
        <p:grpSpPr>
          <a:xfrm>
            <a:off x="6720482" y="3978719"/>
            <a:ext cx="4814545" cy="4942398"/>
            <a:chOff x="0" y="0"/>
            <a:chExt cx="1268028" cy="1301702"/>
          </a:xfrm>
        </p:grpSpPr>
        <p:sp>
          <p:nvSpPr>
            <p:cNvPr id="11" name="Freeform 11"/>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3" name="TextBox 13"/>
          <p:cNvSpPr txBox="1"/>
          <p:nvPr/>
        </p:nvSpPr>
        <p:spPr>
          <a:xfrm>
            <a:off x="7139787" y="2667799"/>
            <a:ext cx="4231634" cy="5125762"/>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41 Boundary Road, North Melbourne Campus</a:t>
            </a:r>
          </a:p>
          <a:p>
            <a:pPr>
              <a:lnSpc>
                <a:spcPts val="3450"/>
              </a:lnSpc>
            </a:pPr>
            <a:endParaRPr lang="en-US" sz="2300">
              <a:solidFill>
                <a:srgbClr val="323232"/>
              </a:solidFill>
              <a:latin typeface="Montserrat Classic Bold"/>
            </a:endParaRPr>
          </a:p>
          <a:p>
            <a:pPr>
              <a:lnSpc>
                <a:spcPts val="2700"/>
              </a:lnSpc>
            </a:pPr>
            <a:endParaRPr lang="en-US" sz="23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p:txBody>
      </p:sp>
      <p:grpSp>
        <p:nvGrpSpPr>
          <p:cNvPr id="14" name="Group 14"/>
          <p:cNvGrpSpPr/>
          <p:nvPr/>
        </p:nvGrpSpPr>
        <p:grpSpPr>
          <a:xfrm>
            <a:off x="11857676" y="3978719"/>
            <a:ext cx="4814545" cy="4942398"/>
            <a:chOff x="0" y="0"/>
            <a:chExt cx="1268028" cy="1301702"/>
          </a:xfrm>
        </p:grpSpPr>
        <p:sp>
          <p:nvSpPr>
            <p:cNvPr id="15" name="Freeform 15"/>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7" name="TextBox 17"/>
          <p:cNvSpPr txBox="1"/>
          <p:nvPr/>
        </p:nvSpPr>
        <p:spPr>
          <a:xfrm>
            <a:off x="12262871" y="2667799"/>
            <a:ext cx="4112713" cy="5702843"/>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14 – 16 Grote Street, Adelaide</a:t>
            </a:r>
          </a:p>
          <a:p>
            <a:pPr algn="ctr">
              <a:lnSpc>
                <a:spcPts val="1800"/>
              </a:lnSpc>
            </a:pPr>
            <a:endParaRPr lang="en-US" sz="1200">
              <a:solidFill>
                <a:srgbClr val="323232"/>
              </a:solidFill>
              <a:latin typeface="Montserrat Classic Bold"/>
            </a:endParaRPr>
          </a:p>
          <a:p>
            <a:pPr>
              <a:lnSpc>
                <a:spcPts val="3450"/>
              </a:lnSpc>
            </a:pPr>
            <a:endParaRPr lang="en-US" sz="12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endParaRPr lang="en-US" sz="1200">
              <a:solidFill>
                <a:srgbClr val="323232"/>
              </a:solidFill>
              <a:latin typeface="Montserrat Classic Bold"/>
            </a:endParaRP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reception_sa@scei.edu.au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a:p>
            <a:pPr>
              <a:lnSpc>
                <a:spcPts val="2700"/>
              </a:lnSpc>
            </a:pPr>
            <a:endParaRPr lang="en-US" sz="1800">
              <a:solidFill>
                <a:srgbClr val="FFFFFF"/>
              </a:solidFill>
              <a:latin typeface="Montserrat"/>
            </a:endParaRPr>
          </a:p>
        </p:txBody>
      </p:sp>
    </p:spTree>
    <p:extLst>
      <p:ext uri="{BB962C8B-B14F-4D97-AF65-F5344CB8AC3E}">
        <p14:creationId xmlns:p14="http://schemas.microsoft.com/office/powerpoint/2010/main" val="152715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2855856" y="1652208"/>
            <a:ext cx="12269675" cy="8315660"/>
          </a:xfrm>
          <a:custGeom>
            <a:avLst/>
            <a:gdLst/>
            <a:ahLst/>
            <a:cxnLst/>
            <a:rect l="l" t="t" r="r" b="b"/>
            <a:pathLst>
              <a:path w="12269675" h="8315660">
                <a:moveTo>
                  <a:pt x="0" y="0"/>
                </a:moveTo>
                <a:lnTo>
                  <a:pt x="12269675" y="0"/>
                </a:lnTo>
                <a:lnTo>
                  <a:pt x="12269675" y="8315660"/>
                </a:lnTo>
                <a:lnTo>
                  <a:pt x="0" y="8315660"/>
                </a:lnTo>
                <a:lnTo>
                  <a:pt x="0" y="0"/>
                </a:lnTo>
                <a:close/>
              </a:path>
            </a:pathLst>
          </a:custGeom>
          <a:blipFill>
            <a:blip r:embed="rId5"/>
            <a:stretch>
              <a:fillRect/>
            </a:stretch>
          </a:blipFill>
        </p:spPr>
      </p:sp>
      <p:sp>
        <p:nvSpPr>
          <p:cNvPr id="9" name="TextBox 9"/>
          <p:cNvSpPr txBox="1"/>
          <p:nvPr/>
        </p:nvSpPr>
        <p:spPr>
          <a:xfrm>
            <a:off x="1551522" y="1019175"/>
            <a:ext cx="16036007"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Get involved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sp>
      <p:sp>
        <p:nvSpPr>
          <p:cNvPr id="5" name="Freeform 5"/>
          <p:cNvSpPr/>
          <p:nvPr/>
        </p:nvSpPr>
        <p:spPr>
          <a:xfrm>
            <a:off x="2128202" y="88268"/>
            <a:ext cx="13397683" cy="10198732"/>
          </a:xfrm>
          <a:custGeom>
            <a:avLst/>
            <a:gdLst/>
            <a:ahLst/>
            <a:cxnLst/>
            <a:rect l="l" t="t" r="r" b="b"/>
            <a:pathLst>
              <a:path w="13397683" h="10198732">
                <a:moveTo>
                  <a:pt x="0" y="0"/>
                </a:moveTo>
                <a:lnTo>
                  <a:pt x="13397683" y="0"/>
                </a:lnTo>
                <a:lnTo>
                  <a:pt x="13397683" y="10198732"/>
                </a:lnTo>
                <a:lnTo>
                  <a:pt x="0" y="10198732"/>
                </a:lnTo>
                <a:lnTo>
                  <a:pt x="0" y="0"/>
                </a:lnTo>
                <a:close/>
              </a:path>
            </a:pathLst>
          </a:custGeom>
          <a:blipFill>
            <a:blip r:embed="rId5"/>
            <a:stretch>
              <a:fillRect r="-1130" b="-6532"/>
            </a:stretch>
          </a:blipFill>
        </p:spPr>
      </p:sp>
      <p:sp>
        <p:nvSpPr>
          <p:cNvPr id="6" name="TextBox 6"/>
          <p:cNvSpPr txBox="1"/>
          <p:nvPr/>
        </p:nvSpPr>
        <p:spPr>
          <a:xfrm>
            <a:off x="1137094" y="2052147"/>
            <a:ext cx="16036007" cy="1914525"/>
          </a:xfrm>
          <a:prstGeom prst="rect">
            <a:avLst/>
          </a:prstGeom>
        </p:spPr>
        <p:txBody>
          <a:bodyPr lIns="0" tIns="0" rIns="0" bIns="0" rtlCol="0" anchor="t">
            <a:spAutoFit/>
          </a:bodyPr>
          <a:lstStyle/>
          <a:p>
            <a:pPr algn="ctr">
              <a:lnSpc>
                <a:spcPts val="5040"/>
              </a:lnSpc>
            </a:pPr>
            <a:r>
              <a:rPr lang="en-US" sz="4200">
                <a:solidFill>
                  <a:srgbClr val="FFFFFF"/>
                </a:solidFill>
                <a:latin typeface="Montserrat Classic Bold"/>
              </a:rPr>
              <a:t>LET’S GET TO </a:t>
            </a:r>
          </a:p>
          <a:p>
            <a:pPr algn="ctr">
              <a:lnSpc>
                <a:spcPts val="5040"/>
              </a:lnSpc>
            </a:pPr>
            <a:r>
              <a:rPr lang="en-US" sz="4200">
                <a:solidFill>
                  <a:srgbClr val="FFFFFF"/>
                </a:solidFill>
                <a:latin typeface="Montserrat Classic Bold"/>
              </a:rPr>
              <a:t>THE FINISH LINE </a:t>
            </a:r>
          </a:p>
          <a:p>
            <a:pPr algn="ctr">
              <a:lnSpc>
                <a:spcPts val="5040"/>
              </a:lnSpc>
            </a:pPr>
            <a:r>
              <a:rPr lang="en-US" sz="4200">
                <a:solidFill>
                  <a:srgbClr val="FFFFFF"/>
                </a:solidFill>
                <a:latin typeface="Montserrat Classic Bold"/>
              </a:rPr>
              <a:t>TOGETHER!!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1145" y="1028700"/>
            <a:ext cx="14648155" cy="8229600"/>
          </a:xfrm>
          <a:custGeom>
            <a:avLst/>
            <a:gdLst/>
            <a:ahLst/>
            <a:cxnLst/>
            <a:rect l="l" t="t" r="r" b="b"/>
            <a:pathLst>
              <a:path w="14648155" h="8229600">
                <a:moveTo>
                  <a:pt x="0" y="0"/>
                </a:moveTo>
                <a:lnTo>
                  <a:pt x="14648155" y="0"/>
                </a:lnTo>
                <a:lnTo>
                  <a:pt x="14648155"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115300" y="0"/>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2102408" y="3231272"/>
            <a:ext cx="5082051" cy="3912844"/>
            <a:chOff x="0" y="0"/>
            <a:chExt cx="1338483" cy="1030543"/>
          </a:xfrm>
        </p:grpSpPr>
        <p:sp>
          <p:nvSpPr>
            <p:cNvPr id="5" name="Freeform 5"/>
            <p:cNvSpPr/>
            <p:nvPr/>
          </p:nvSpPr>
          <p:spPr>
            <a:xfrm>
              <a:off x="0" y="0"/>
              <a:ext cx="1338483" cy="1030543"/>
            </a:xfrm>
            <a:custGeom>
              <a:avLst/>
              <a:gdLst/>
              <a:ahLst/>
              <a:cxnLst/>
              <a:rect l="l" t="t" r="r" b="b"/>
              <a:pathLst>
                <a:path w="1338483" h="1030543">
                  <a:moveTo>
                    <a:pt x="0" y="0"/>
                  </a:moveTo>
                  <a:lnTo>
                    <a:pt x="1338483" y="0"/>
                  </a:lnTo>
                  <a:lnTo>
                    <a:pt x="1338483" y="1030543"/>
                  </a:lnTo>
                  <a:lnTo>
                    <a:pt x="0" y="1030543"/>
                  </a:lnTo>
                  <a:close/>
                </a:path>
              </a:pathLst>
            </a:custGeom>
            <a:solidFill>
              <a:srgbClr val="000000">
                <a:alpha val="0"/>
              </a:srgbClr>
            </a:solidFill>
            <a:ln w="47625">
              <a:solidFill>
                <a:srgbClr val="FFFFFF"/>
              </a:solidFill>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163050" y="1062100"/>
            <a:ext cx="8071481" cy="8162801"/>
            <a:chOff x="0" y="0"/>
            <a:chExt cx="2125822" cy="2149873"/>
          </a:xfrm>
        </p:grpSpPr>
        <p:sp>
          <p:nvSpPr>
            <p:cNvPr id="8" name="Freeform 8"/>
            <p:cNvSpPr/>
            <p:nvPr/>
          </p:nvSpPr>
          <p:spPr>
            <a:xfrm>
              <a:off x="0" y="0"/>
              <a:ext cx="2125822" cy="2149873"/>
            </a:xfrm>
            <a:custGeom>
              <a:avLst/>
              <a:gdLst/>
              <a:ahLst/>
              <a:cxnLst/>
              <a:rect l="l" t="t" r="r" b="b"/>
              <a:pathLst>
                <a:path w="2125822" h="2149873">
                  <a:moveTo>
                    <a:pt x="0" y="0"/>
                  </a:moveTo>
                  <a:lnTo>
                    <a:pt x="2125822" y="0"/>
                  </a:lnTo>
                  <a:lnTo>
                    <a:pt x="2125822" y="2149873"/>
                  </a:lnTo>
                  <a:lnTo>
                    <a:pt x="0" y="2149873"/>
                  </a:lnTo>
                  <a:close/>
                </a:path>
              </a:pathLst>
            </a:custGeom>
            <a:solidFill>
              <a:srgbClr val="FFFFFF"/>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3027880" y="4029866"/>
            <a:ext cx="3911649" cy="2493010"/>
          </a:xfrm>
          <a:prstGeom prst="rect">
            <a:avLst/>
          </a:prstGeom>
        </p:spPr>
        <p:txBody>
          <a:bodyPr lIns="0" tIns="0" rIns="0" bIns="0" rtlCol="0" anchor="t">
            <a:spAutoFit/>
          </a:bodyPr>
          <a:lstStyle/>
          <a:p>
            <a:pPr>
              <a:lnSpc>
                <a:spcPts val="9679"/>
              </a:lnSpc>
            </a:pPr>
            <a:r>
              <a:rPr lang="en-US" sz="8799">
                <a:solidFill>
                  <a:srgbClr val="FFFFFF"/>
                </a:solidFill>
                <a:latin typeface="Raleway Bold"/>
              </a:rPr>
              <a:t>Thank You</a:t>
            </a:r>
          </a:p>
        </p:txBody>
      </p:sp>
      <p:grpSp>
        <p:nvGrpSpPr>
          <p:cNvPr id="11" name="Group 11"/>
          <p:cNvGrpSpPr/>
          <p:nvPr/>
        </p:nvGrpSpPr>
        <p:grpSpPr>
          <a:xfrm>
            <a:off x="9785813" y="1610360"/>
            <a:ext cx="6787855" cy="7154668"/>
            <a:chOff x="0" y="0"/>
            <a:chExt cx="9050473" cy="9539557"/>
          </a:xfrm>
        </p:grpSpPr>
        <p:pic>
          <p:nvPicPr>
            <p:cNvPr id="12" name="Picture 12"/>
            <p:cNvPicPr>
              <a:picLocks noChangeAspect="1"/>
            </p:cNvPicPr>
            <p:nvPr/>
          </p:nvPicPr>
          <p:blipFill>
            <a:blip r:embed="rId4"/>
            <a:srcRect l="18395" r="18395"/>
            <a:stretch>
              <a:fillRect/>
            </a:stretch>
          </p:blipFill>
          <p:spPr>
            <a:xfrm>
              <a:off x="0" y="0"/>
              <a:ext cx="9050473" cy="953955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602D-71FA-C22D-9D2F-36DE61F33C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0FC06F8-245F-A8D6-316E-5AEA91D0743F}"/>
              </a:ext>
            </a:extLst>
          </p:cNvPr>
          <p:cNvGrpSpPr/>
          <p:nvPr/>
        </p:nvGrpSpPr>
        <p:grpSpPr>
          <a:xfrm>
            <a:off x="7247042" y="2147484"/>
            <a:ext cx="9611650" cy="6765917"/>
            <a:chOff x="0" y="-19050"/>
            <a:chExt cx="2042533" cy="1792155"/>
          </a:xfrm>
        </p:grpSpPr>
        <p:sp>
          <p:nvSpPr>
            <p:cNvPr id="3" name="Freeform 3">
              <a:extLst>
                <a:ext uri="{FF2B5EF4-FFF2-40B4-BE49-F238E27FC236}">
                  <a16:creationId xmlns:a16="http://schemas.microsoft.com/office/drawing/2014/main" id="{D76E6851-BE43-100A-6995-BAF24B92C4A3}"/>
                </a:ext>
              </a:extLst>
            </p:cNvPr>
            <p:cNvSpPr/>
            <p:nvPr/>
          </p:nvSpPr>
          <p:spPr>
            <a:xfrm>
              <a:off x="263885" y="-18689"/>
              <a:ext cx="1778648" cy="1791794"/>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4" name="TextBox 4">
              <a:extLst>
                <a:ext uri="{FF2B5EF4-FFF2-40B4-BE49-F238E27FC236}">
                  <a16:creationId xmlns:a16="http://schemas.microsoft.com/office/drawing/2014/main" id="{294B7C86-AA12-7D8D-59BD-06EBB27A20F4}"/>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5" name="AutoShape 5">
            <a:extLst>
              <a:ext uri="{FF2B5EF4-FFF2-40B4-BE49-F238E27FC236}">
                <a16:creationId xmlns:a16="http://schemas.microsoft.com/office/drawing/2014/main" id="{36CA4F9F-E431-D6AE-15FC-2D4259AF1588}"/>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7921CDC9-EA9B-4D1E-20B2-5A381E3F652D}"/>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383B414C-14F1-6060-B995-1C26E7D115D1}"/>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C7642D51-542F-9026-1004-CD01F1CA768F}"/>
              </a:ext>
            </a:extLst>
          </p:cNvPr>
          <p:cNvGrpSpPr/>
          <p:nvPr/>
        </p:nvGrpSpPr>
        <p:grpSpPr>
          <a:xfrm>
            <a:off x="1378635" y="2035391"/>
            <a:ext cx="6398625" cy="6773505"/>
            <a:chOff x="0" y="-19050"/>
            <a:chExt cx="2195467" cy="1814582"/>
          </a:xfrm>
        </p:grpSpPr>
        <p:sp>
          <p:nvSpPr>
            <p:cNvPr id="9" name="Freeform 9">
              <a:extLst>
                <a:ext uri="{FF2B5EF4-FFF2-40B4-BE49-F238E27FC236}">
                  <a16:creationId xmlns:a16="http://schemas.microsoft.com/office/drawing/2014/main" id="{2807941D-BDE9-94A8-0A2A-84F0B0F11802}"/>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3F28F52C-E1B4-A6F4-5F0A-310B5A459E62}"/>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08DB8D48-5133-3B40-C03D-9CBCAE52590F}"/>
              </a:ext>
            </a:extLst>
          </p:cNvPr>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Contacting SCEI</a:t>
            </a:r>
            <a:endParaRPr lang="en-US"/>
          </a:p>
        </p:txBody>
      </p:sp>
      <p:sp>
        <p:nvSpPr>
          <p:cNvPr id="12" name="TextBox 11">
            <a:extLst>
              <a:ext uri="{FF2B5EF4-FFF2-40B4-BE49-F238E27FC236}">
                <a16:creationId xmlns:a16="http://schemas.microsoft.com/office/drawing/2014/main" id="{5045649F-3B3F-AB7C-BBBF-F59A0922C870}"/>
              </a:ext>
            </a:extLst>
          </p:cNvPr>
          <p:cNvSpPr txBox="1"/>
          <p:nvPr/>
        </p:nvSpPr>
        <p:spPr>
          <a:xfrm>
            <a:off x="1877553" y="2305942"/>
            <a:ext cx="5894006"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aseline="0">
                <a:solidFill>
                  <a:srgbClr val="FFFFFF"/>
                </a:solidFill>
                <a:latin typeface="Calibri"/>
                <a:ea typeface="Segoe UI"/>
                <a:cs typeface="Segoe UI"/>
              </a:rPr>
              <a:t>Student Administration Records</a:t>
            </a:r>
            <a:r>
              <a:rPr lang="en-US" sz="2400">
                <a:latin typeface="Calibri"/>
                <a:ea typeface="Segoe UI"/>
                <a:cs typeface="Segoe UI"/>
              </a:rPr>
              <a:t>​</a:t>
            </a:r>
            <a:r>
              <a:rPr lang="en-US" sz="2400">
                <a:solidFill>
                  <a:schemeClr val="bg1"/>
                </a:solidFill>
                <a:latin typeface="Calibri"/>
                <a:ea typeface="Segoe UI"/>
                <a:cs typeface="Segoe UI"/>
              </a:rPr>
              <a:t> </a:t>
            </a:r>
          </a:p>
          <a:p>
            <a:pPr marL="342900" indent="-342900">
              <a:buFont typeface="Arial"/>
              <a:buChar char="•"/>
            </a:pPr>
            <a:r>
              <a:rPr lang="en-US" sz="2400">
                <a:solidFill>
                  <a:srgbClr val="FFFFFF"/>
                </a:solidFill>
                <a:latin typeface="Calibri"/>
                <a:ea typeface="Calibri"/>
                <a:cs typeface="Calibri"/>
                <a:hlinkClick r:id="rId4">
                  <a:extLst>
                    <a:ext uri="{A12FA001-AC4F-418D-AE19-62706E023703}">
                      <ahyp:hlinkClr xmlns:ahyp="http://schemas.microsoft.com/office/drawing/2018/hyperlinkcolor" val="tx"/>
                    </a:ext>
                  </a:extLst>
                </a:hlinkClick>
              </a:rPr>
              <a:t>Online@scei.edu.au</a:t>
            </a:r>
            <a:r>
              <a:rPr lang="en-US" sz="2400">
                <a:solidFill>
                  <a:srgbClr val="FFFFFF"/>
                </a:solidFill>
                <a:latin typeface="Calibri"/>
                <a:ea typeface="Calibri"/>
                <a:cs typeface="Calibri"/>
              </a:rPr>
              <a:t> </a:t>
            </a:r>
            <a:r>
              <a:rPr lang="en-US" sz="2400">
                <a:latin typeface="Calibri"/>
                <a:ea typeface="Calibri"/>
                <a:cs typeface="Calibri"/>
              </a:rPr>
              <a:t> </a:t>
            </a:r>
            <a:endParaRPr lang="en-US" sz="2400">
              <a:latin typeface="Calibri"/>
              <a:ea typeface="Segoe UI"/>
              <a:cs typeface="Segoe UI"/>
            </a:endParaRPr>
          </a:p>
          <a:p>
            <a:r>
              <a:rPr lang="en-US" sz="2400">
                <a:latin typeface="Calibri"/>
                <a:ea typeface="Segoe UI"/>
                <a:cs typeface="Segoe UI"/>
              </a:rPr>
              <a:t>​</a:t>
            </a:r>
            <a:endParaRPr lang="en-US">
              <a:solidFill>
                <a:srgbClr val="000000"/>
              </a:solidFill>
              <a:latin typeface="Calibri"/>
              <a:ea typeface="Calibri"/>
              <a:cs typeface="Calibri"/>
            </a:endParaRPr>
          </a:p>
          <a:p>
            <a:r>
              <a:rPr lang="en-US" sz="2400">
                <a:solidFill>
                  <a:srgbClr val="FFFFFF"/>
                </a:solidFill>
                <a:latin typeface="Calibri"/>
                <a:ea typeface="Calibri"/>
                <a:cs typeface="Calibri"/>
              </a:rPr>
              <a:t>Melbourne Student Support Services</a:t>
            </a:r>
            <a:r>
              <a:rPr lang="en-US" sz="2400">
                <a:solidFill>
                  <a:srgbClr val="000000"/>
                </a:solidFill>
                <a:latin typeface="Calibri"/>
                <a:ea typeface="Calibri"/>
                <a:cs typeface="Calibri"/>
              </a:rPr>
              <a:t> </a:t>
            </a:r>
            <a:endParaRPr lang="en-US" sz="2400">
              <a:solidFill>
                <a:schemeClr val="bg1"/>
              </a:solidFill>
              <a:ea typeface="Calibri"/>
              <a:cs typeface="Calibri"/>
            </a:endParaRPr>
          </a:p>
          <a:p>
            <a:pPr marL="342900" indent="-342900">
              <a:buFont typeface="Arial"/>
              <a:buChar char="•"/>
            </a:pPr>
            <a:r>
              <a:rPr lang="en-US" sz="2400" u="sng" strike="noStrike" baseline="0">
                <a:solidFill>
                  <a:srgbClr val="FFFFFF"/>
                </a:solidFill>
                <a:latin typeface="Calibri"/>
                <a:ea typeface="Segoe UI"/>
                <a:cs typeface="Segoe UI"/>
                <a:hlinkClick r:id="rId5">
                  <a:extLst>
                    <a:ext uri="{A12FA001-AC4F-418D-AE19-62706E023703}">
                      <ahyp:hlinkClr xmlns:ahyp="http://schemas.microsoft.com/office/drawing/2018/hyperlinkcolor" val="tx"/>
                    </a:ext>
                  </a:extLst>
                </a:hlinkClick>
              </a:rPr>
              <a:t>Welfare.melbourne@scei.edu.au</a:t>
            </a:r>
            <a:r>
              <a:rPr lang="en-US" sz="2400" baseline="0">
                <a:solidFill>
                  <a:srgbClr val="FFFFFF"/>
                </a:solidFill>
                <a:latin typeface="Calibri"/>
                <a:ea typeface="Segoe UI"/>
                <a:cs typeface="Segoe UI"/>
              </a:rPr>
              <a:t> </a:t>
            </a:r>
            <a:r>
              <a:rPr lang="en-US" sz="2400">
                <a:latin typeface="Calibri"/>
                <a:ea typeface="Segoe UI"/>
                <a:cs typeface="Segoe UI"/>
              </a:rPr>
              <a:t>​</a:t>
            </a:r>
            <a:endParaRPr lang="en-US">
              <a:ea typeface="Calibri"/>
              <a:cs typeface="Calibri"/>
            </a:endParaRPr>
          </a:p>
          <a:p>
            <a:pPr rtl="0"/>
            <a:r>
              <a:rPr lang="en-US" sz="2400">
                <a:latin typeface="Calibri"/>
                <a:ea typeface="Segoe UI"/>
                <a:cs typeface="Segoe UI"/>
              </a:rPr>
              <a:t>​</a:t>
            </a:r>
          </a:p>
          <a:p>
            <a:r>
              <a:rPr lang="en-US" sz="2400">
                <a:solidFill>
                  <a:srgbClr val="FFFFFF"/>
                </a:solidFill>
                <a:latin typeface="Calibri"/>
                <a:ea typeface="Calibri"/>
                <a:cs typeface="Calibri"/>
              </a:rPr>
              <a:t>Adelaide Student Support Services </a:t>
            </a:r>
            <a:endParaRPr lang="en-US" sz="2400">
              <a:latin typeface="Calibri"/>
              <a:ea typeface="Calibri"/>
              <a:cs typeface="Calibri"/>
            </a:endParaRPr>
          </a:p>
          <a:p>
            <a:pPr marL="342900" indent="-342900" rtl="0">
              <a:buFont typeface="Arial"/>
              <a:buChar char="•"/>
            </a:pPr>
            <a:r>
              <a:rPr lang="en-US" sz="2400" u="sng" strike="noStrike" baseline="0">
                <a:solidFill>
                  <a:srgbClr val="FFFFFF"/>
                </a:solidFill>
                <a:latin typeface="Calibri"/>
                <a:ea typeface="Segoe UI"/>
                <a:cs typeface="Segoe UI"/>
                <a:hlinkClick r:id="rId6">
                  <a:extLst>
                    <a:ext uri="{A12FA001-AC4F-418D-AE19-62706E023703}">
                      <ahyp:hlinkClr xmlns:ahyp="http://schemas.microsoft.com/office/drawing/2018/hyperlinkcolor" val="tx"/>
                    </a:ext>
                  </a:extLst>
                </a:hlinkClick>
              </a:rPr>
              <a:t>Welfare.adelaide@scei.edu.au</a:t>
            </a:r>
            <a:r>
              <a:rPr lang="en-US" sz="2400" baseline="0">
                <a:solidFill>
                  <a:srgbClr val="FFFFFF"/>
                </a:solidFill>
                <a:latin typeface="Calibri"/>
                <a:ea typeface="Segoe UI"/>
                <a:cs typeface="Segoe UI"/>
              </a:rPr>
              <a:t> </a:t>
            </a:r>
            <a:r>
              <a:rPr lang="en-US" sz="2400">
                <a:latin typeface="Calibri"/>
                <a:ea typeface="Segoe UI"/>
                <a:cs typeface="Segoe UI"/>
              </a:rPr>
              <a:t>​</a:t>
            </a:r>
          </a:p>
          <a:p>
            <a:pPr rtl="0"/>
            <a:r>
              <a:rPr lang="en-US" sz="2400">
                <a:latin typeface="Calibri"/>
                <a:ea typeface="Segoe UI"/>
                <a:cs typeface="Segoe UI"/>
              </a:rPr>
              <a:t>​</a:t>
            </a:r>
          </a:p>
          <a:p>
            <a:r>
              <a:rPr lang="en-US" sz="2400">
                <a:solidFill>
                  <a:srgbClr val="FFFFFF"/>
                </a:solidFill>
                <a:latin typeface="Calibri"/>
                <a:ea typeface="Calibri"/>
                <a:cs typeface="Calibri"/>
              </a:rPr>
              <a:t>Student Financial Services </a:t>
            </a:r>
            <a:endParaRPr lang="en-US"/>
          </a:p>
          <a:p>
            <a:pPr marL="342900" indent="-342900">
              <a:buFont typeface="Arial"/>
              <a:buChar char="•"/>
            </a:pPr>
            <a:r>
              <a:rPr lang="en-US" sz="2400" u="sng" strike="noStrike" baseline="0">
                <a:solidFill>
                  <a:srgbClr val="FFFFFF"/>
                </a:solidFill>
                <a:latin typeface="Calibri"/>
                <a:ea typeface="Segoe UI"/>
                <a:cs typeface="Segoe UI"/>
                <a:hlinkClick r:id="rId7">
                  <a:extLst>
                    <a:ext uri="{A12FA001-AC4F-418D-AE19-62706E023703}">
                      <ahyp:hlinkClr xmlns:ahyp="http://schemas.microsoft.com/office/drawing/2018/hyperlinkcolor" val="tx"/>
                    </a:ext>
                  </a:extLst>
                </a:hlinkClick>
              </a:rPr>
              <a:t>Accounts@scei.edu.au</a:t>
            </a:r>
            <a:r>
              <a:rPr lang="en-US" sz="2400" baseline="0">
                <a:solidFill>
                  <a:srgbClr val="FFFFFF"/>
                </a:solidFill>
                <a:latin typeface="Calibri"/>
                <a:ea typeface="Segoe UI"/>
                <a:cs typeface="Segoe UI"/>
              </a:rPr>
              <a:t> </a:t>
            </a:r>
            <a:r>
              <a:rPr lang="en-US" sz="2400">
                <a:latin typeface="Calibri"/>
                <a:ea typeface="Segoe UI"/>
                <a:cs typeface="Segoe UI"/>
              </a:rPr>
              <a:t>​</a:t>
            </a:r>
            <a:endParaRPr lang="en-US">
              <a:ea typeface="Calibri"/>
              <a:cs typeface="Calibri"/>
            </a:endParaRPr>
          </a:p>
          <a:p>
            <a:pPr rtl="0"/>
            <a:r>
              <a:rPr lang="en-US" sz="2400">
                <a:latin typeface="Calibri"/>
                <a:ea typeface="Segoe UI"/>
                <a:cs typeface="Segoe UI"/>
              </a:rPr>
              <a:t>​</a:t>
            </a:r>
          </a:p>
          <a:p>
            <a:r>
              <a:rPr lang="en-US" sz="2400">
                <a:solidFill>
                  <a:srgbClr val="FFFFFF"/>
                </a:solidFill>
                <a:latin typeface="Calibri"/>
                <a:ea typeface="Calibri"/>
                <a:cs typeface="Calibri"/>
              </a:rPr>
              <a:t>Reception - Melbourne</a:t>
            </a:r>
            <a:endParaRPr lang="en-US" sz="2400">
              <a:solidFill>
                <a:srgbClr val="000000"/>
              </a:solidFill>
              <a:latin typeface="Calibri"/>
              <a:ea typeface="Calibri"/>
              <a:cs typeface="Calibri"/>
            </a:endParaRPr>
          </a:p>
          <a:p>
            <a:pPr marL="342900" indent="-342900">
              <a:buFont typeface="Arial,Sans-Serif"/>
              <a:buChar char="•"/>
            </a:pPr>
            <a:r>
              <a:rPr lang="en-US" sz="2400">
                <a:solidFill>
                  <a:srgbClr val="FFFFFF"/>
                </a:solidFill>
                <a:latin typeface="Calibri"/>
                <a:ea typeface="Calibri"/>
                <a:cs typeface="Calibri"/>
                <a:hlinkClick r:id="rId7">
                  <a:extLst>
                    <a:ext uri="{A12FA001-AC4F-418D-AE19-62706E023703}">
                      <ahyp:hlinkClr xmlns:ahyp="http://schemas.microsoft.com/office/drawing/2018/hyperlinkcolor" val="tx"/>
                    </a:ext>
                  </a:extLst>
                </a:hlinkClick>
              </a:rPr>
              <a:t>Reception@scei.edu.au</a:t>
            </a:r>
            <a:r>
              <a:rPr lang="en-US" sz="2400">
                <a:solidFill>
                  <a:srgbClr val="FFFFFF"/>
                </a:solidFill>
                <a:latin typeface="Calibri"/>
                <a:ea typeface="Calibri"/>
                <a:cs typeface="Calibri"/>
              </a:rPr>
              <a:t> </a:t>
            </a:r>
            <a:r>
              <a:rPr lang="en-US" sz="2400">
                <a:solidFill>
                  <a:srgbClr val="000000"/>
                </a:solidFill>
                <a:latin typeface="Calibri"/>
                <a:ea typeface="Calibri"/>
                <a:cs typeface="Calibri"/>
              </a:rPr>
              <a:t> </a:t>
            </a:r>
            <a:endParaRPr lang="en-US"/>
          </a:p>
          <a:p>
            <a:pPr marL="342900" indent="-342900">
              <a:buFont typeface="Arial,Sans-Serif"/>
              <a:buChar char="•"/>
            </a:pPr>
            <a:endParaRPr lang="en-US" sz="2400">
              <a:solidFill>
                <a:srgbClr val="000000"/>
              </a:solidFill>
              <a:latin typeface="Calibri"/>
              <a:ea typeface="Calibri"/>
              <a:cs typeface="Calibri"/>
            </a:endParaRPr>
          </a:p>
          <a:p>
            <a:r>
              <a:rPr lang="en-US" sz="2400">
                <a:solidFill>
                  <a:srgbClr val="FFFFFF"/>
                </a:solidFill>
                <a:latin typeface="Calibri"/>
                <a:ea typeface="Calibri"/>
                <a:cs typeface="Calibri"/>
              </a:rPr>
              <a:t>Reception - Adelaide</a:t>
            </a:r>
            <a:endParaRPr lang="en-US" sz="2400">
              <a:solidFill>
                <a:srgbClr val="000000"/>
              </a:solidFill>
              <a:latin typeface="Calibri"/>
              <a:ea typeface="Calibri"/>
              <a:cs typeface="Calibri"/>
            </a:endParaRPr>
          </a:p>
          <a:p>
            <a:pPr marL="342900" indent="-342900">
              <a:buFont typeface="Arial,Sans-Serif"/>
              <a:buChar char="•"/>
            </a:pPr>
            <a:r>
              <a:rPr lang="en-US" sz="2400">
                <a:solidFill>
                  <a:srgbClr val="FFFFFF"/>
                </a:solidFill>
                <a:latin typeface="Calibri"/>
                <a:ea typeface="Calibri"/>
                <a:cs typeface="Calibri"/>
                <a:hlinkClick r:id="rId7">
                  <a:extLst>
                    <a:ext uri="{A12FA001-AC4F-418D-AE19-62706E023703}">
                      <ahyp:hlinkClr xmlns:ahyp="http://schemas.microsoft.com/office/drawing/2018/hyperlinkcolor" val="tx"/>
                    </a:ext>
                  </a:extLst>
                </a:hlinkClick>
              </a:rPr>
              <a:t>Reception_sa@scei.edu.au</a:t>
            </a:r>
            <a:r>
              <a:rPr lang="en-US" sz="2400">
                <a:solidFill>
                  <a:srgbClr val="FFFFFF"/>
                </a:solidFill>
                <a:latin typeface="Calibri"/>
                <a:ea typeface="Calibri"/>
                <a:cs typeface="Calibri"/>
              </a:rPr>
              <a:t> </a:t>
            </a:r>
            <a:r>
              <a:rPr lang="en-US" sz="2400">
                <a:solidFill>
                  <a:srgbClr val="000000"/>
                </a:solidFill>
                <a:latin typeface="Calibri"/>
                <a:ea typeface="Calibri"/>
                <a:cs typeface="Calibri"/>
              </a:rPr>
              <a:t> </a:t>
            </a:r>
            <a:endParaRPr lang="en-US"/>
          </a:p>
          <a:p>
            <a:endParaRPr lang="en-US" sz="2400" baseline="0">
              <a:solidFill>
                <a:srgbClr val="FFFFFF"/>
              </a:solidFill>
              <a:latin typeface="Calibri"/>
              <a:ea typeface="Segoe UI"/>
              <a:cs typeface="Segoe UI"/>
            </a:endParaRPr>
          </a:p>
          <a:p>
            <a:pPr algn="ctr"/>
            <a:endParaRPr lang="en-US"/>
          </a:p>
        </p:txBody>
      </p:sp>
      <p:sp>
        <p:nvSpPr>
          <p:cNvPr id="13" name="TextBox 12">
            <a:extLst>
              <a:ext uri="{FF2B5EF4-FFF2-40B4-BE49-F238E27FC236}">
                <a16:creationId xmlns:a16="http://schemas.microsoft.com/office/drawing/2014/main" id="{D0FE256F-3A20-4D16-321E-4EBFA4DDFB20}"/>
              </a:ext>
            </a:extLst>
          </p:cNvPr>
          <p:cNvSpPr txBox="1"/>
          <p:nvPr/>
        </p:nvSpPr>
        <p:spPr>
          <a:xfrm>
            <a:off x="9404220" y="2394225"/>
            <a:ext cx="6764723"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Calibri"/>
                <a:ea typeface="Segoe UI"/>
                <a:cs typeface="Segoe UI"/>
              </a:rPr>
              <a:t>Work Placement Officer Contacts</a:t>
            </a:r>
          </a:p>
          <a:p>
            <a:endParaRPr lang="en-US" sz="2400" u="sng">
              <a:solidFill>
                <a:schemeClr val="bg1"/>
              </a:solidFill>
              <a:latin typeface="Calibri"/>
              <a:ea typeface="Segoe UI"/>
              <a:cs typeface="Segoe UI"/>
            </a:endParaRPr>
          </a:p>
          <a:p>
            <a:pPr marL="342900" indent="-342900">
              <a:buFont typeface="Arial"/>
              <a:buChar char="•"/>
            </a:pPr>
            <a:r>
              <a:rPr lang="en-US" sz="2400" u="sng">
                <a:solidFill>
                  <a:schemeClr val="bg1"/>
                </a:solidFill>
                <a:latin typeface="Calibri"/>
                <a:ea typeface="Segoe UI"/>
                <a:cs typeface="Segoe UI"/>
                <a:hlinkClick r:id="rId4">
                  <a:extLst>
                    <a:ext uri="{A12FA001-AC4F-418D-AE19-62706E023703}">
                      <ahyp:hlinkClr xmlns:ahyp="http://schemas.microsoft.com/office/drawing/2018/hyperlinkcolor" val="tx"/>
                    </a:ext>
                  </a:extLst>
                </a:hlinkClick>
              </a:rPr>
              <a:t>Nursing.placements@</a:t>
            </a:r>
            <a:r>
              <a:rPr lang="en-US" sz="2400" u="sng" strike="noStrike" baseline="0">
                <a:solidFill>
                  <a:schemeClr val="bg1"/>
                </a:solidFill>
                <a:latin typeface="Calibri"/>
                <a:ea typeface="Segoe UI"/>
                <a:cs typeface="Segoe UI"/>
                <a:hlinkClick r:id="rId4">
                  <a:extLst>
                    <a:ext uri="{A12FA001-AC4F-418D-AE19-62706E023703}">
                      <ahyp:hlinkClr xmlns:ahyp="http://schemas.microsoft.com/office/drawing/2018/hyperlinkcolor" val="tx"/>
                    </a:ext>
                  </a:extLst>
                </a:hlinkClick>
              </a:rPr>
              <a:t>scei.edu.au</a:t>
            </a:r>
            <a:endParaRPr lang="en-US" sz="2400" u="sng">
              <a:solidFill>
                <a:schemeClr val="bg1"/>
              </a:solidFill>
              <a:latin typeface="Calibri"/>
              <a:ea typeface="Segoe UI"/>
              <a:cs typeface="Segoe UI"/>
            </a:endParaRPr>
          </a:p>
          <a:p>
            <a:pPr marL="342900" indent="-342900">
              <a:buFont typeface="Arial"/>
              <a:buChar char="•"/>
            </a:pPr>
            <a:r>
              <a:rPr lang="en-US" sz="2400" u="sng">
                <a:solidFill>
                  <a:schemeClr val="bg1"/>
                </a:solidFill>
                <a:latin typeface="Calibri"/>
                <a:ea typeface="Calibri"/>
                <a:cs typeface="Segoe UI"/>
              </a:rPr>
              <a:t>Communitysector.p</a:t>
            </a:r>
            <a:r>
              <a:rPr lang="en-US" sz="2400" u="sng">
                <a:solidFill>
                  <a:schemeClr val="bg1"/>
                </a:solidFill>
                <a:latin typeface="Calibri"/>
                <a:ea typeface="Calibri"/>
                <a:cs typeface="Segoe UI"/>
                <a:hlinkClick r:id="rId8">
                  <a:extLst>
                    <a:ext uri="{A12FA001-AC4F-418D-AE19-62706E023703}">
                      <ahyp:hlinkClr xmlns:ahyp="http://schemas.microsoft.com/office/drawing/2018/hyperlinkcolor" val="tx"/>
                    </a:ext>
                  </a:extLst>
                </a:hlinkClick>
              </a:rPr>
              <a:t>lacements@scei.edu.au</a:t>
            </a:r>
            <a:endParaRPr lang="en-US" sz="2400" u="sng">
              <a:solidFill>
                <a:schemeClr val="bg1"/>
              </a:solidFill>
              <a:latin typeface="Calibri"/>
              <a:ea typeface="Calibri"/>
              <a:cs typeface="Segoe UI"/>
            </a:endParaRPr>
          </a:p>
          <a:p>
            <a:pPr marL="342900" indent="-342900">
              <a:buFont typeface="Arial"/>
              <a:buChar char="•"/>
            </a:pPr>
            <a:r>
              <a:rPr lang="en-US" sz="2400" u="sng">
                <a:solidFill>
                  <a:schemeClr val="bg1"/>
                </a:solidFill>
                <a:latin typeface="Calibri"/>
                <a:ea typeface="Calibri"/>
                <a:cs typeface="Segoe UI"/>
                <a:hlinkClick r:id="rId9">
                  <a:extLst>
                    <a:ext uri="{A12FA001-AC4F-418D-AE19-62706E023703}">
                      <ahyp:hlinkClr xmlns:ahyp="http://schemas.microsoft.com/office/drawing/2018/hyperlinkcolor" val="tx"/>
                    </a:ext>
                  </a:extLst>
                </a:hlinkClick>
              </a:rPr>
              <a:t>Earlychildood.placement@scei.edu</a:t>
            </a:r>
            <a:endParaRPr lang="en-US" sz="2400" u="sng" baseline="0">
              <a:solidFill>
                <a:schemeClr val="bg1"/>
              </a:solidFill>
              <a:latin typeface="Calibri"/>
              <a:ea typeface="Calibri"/>
              <a:cs typeface="Segoe UI"/>
            </a:endParaRPr>
          </a:p>
          <a:p>
            <a:pPr marL="342900" indent="-342900">
              <a:buFont typeface="Arial"/>
              <a:buChar char="•"/>
            </a:pPr>
            <a:r>
              <a:rPr lang="en-US" sz="2400" u="sng">
                <a:solidFill>
                  <a:schemeClr val="bg1"/>
                </a:solidFill>
                <a:ea typeface="Calibri"/>
                <a:cs typeface="Segoe UI"/>
                <a:hlinkClick r:id="rId10">
                  <a:extLst>
                    <a:ext uri="{A12FA001-AC4F-418D-AE19-62706E023703}">
                      <ahyp:hlinkClr xmlns:ahyp="http://schemas.microsoft.com/office/drawing/2018/hyperlinkcolor" val="tx"/>
                    </a:ext>
                  </a:extLst>
                </a:hlinkClick>
              </a:rPr>
              <a:t>Pathology.placements@scei.edu.au</a:t>
            </a:r>
          </a:p>
          <a:p>
            <a:pPr marL="342900" indent="-342900">
              <a:buFont typeface="Arial"/>
              <a:buChar char="•"/>
            </a:pPr>
            <a:r>
              <a:rPr lang="en-US" sz="2400" u="sng">
                <a:solidFill>
                  <a:schemeClr val="bg1"/>
                </a:solidFill>
                <a:ea typeface="Calibri"/>
                <a:cs typeface="Segoe UI"/>
              </a:rPr>
              <a:t>Agedcareandisability.placements@scei.edu.au</a:t>
            </a:r>
          </a:p>
          <a:p>
            <a:endParaRPr lang="en-US" sz="2400">
              <a:solidFill>
                <a:srgbClr val="FFFFFF"/>
              </a:solidFill>
              <a:ea typeface="Calibri"/>
              <a:cs typeface="Segoe UI"/>
            </a:endParaRPr>
          </a:p>
          <a:p>
            <a:endParaRPr lang="en-US" sz="2400">
              <a:solidFill>
                <a:schemeClr val="bg1"/>
              </a:solidFill>
              <a:ea typeface="Calibri"/>
              <a:cs typeface="Calibri"/>
            </a:endParaRPr>
          </a:p>
          <a:p>
            <a:endParaRPr lang="en-US" sz="2400">
              <a:solidFill>
                <a:schemeClr val="bg1"/>
              </a:solidFill>
              <a:ea typeface="Calibri"/>
              <a:cs typeface="Calibri"/>
            </a:endParaRPr>
          </a:p>
          <a:p>
            <a:endParaRPr lang="en-US" sz="2400">
              <a:solidFill>
                <a:schemeClr val="bg1"/>
              </a:solidFill>
              <a:ea typeface="Calibri"/>
              <a:cs typeface="Calibri"/>
            </a:endParaRPr>
          </a:p>
          <a:p>
            <a:r>
              <a:rPr lang="en-US" sz="2400" b="1">
                <a:solidFill>
                  <a:schemeClr val="bg1"/>
                </a:solidFill>
                <a:ea typeface="Calibri"/>
                <a:cs typeface="Calibri"/>
              </a:rPr>
              <a:t>Note: </a:t>
            </a:r>
          </a:p>
          <a:p>
            <a:endParaRPr lang="en-US" sz="2400">
              <a:solidFill>
                <a:schemeClr val="bg1"/>
              </a:solidFill>
              <a:ea typeface="Calibri"/>
              <a:cs typeface="Calibri"/>
            </a:endParaRPr>
          </a:p>
          <a:p>
            <a:r>
              <a:rPr lang="en-US" sz="2400">
                <a:solidFill>
                  <a:schemeClr val="bg1"/>
                </a:solidFill>
                <a:ea typeface="Calibri"/>
                <a:cs typeface="Calibri"/>
              </a:rPr>
              <a:t>Please navigate to Student Services in </a:t>
            </a:r>
            <a:r>
              <a:rPr lang="en-US" sz="2400" err="1">
                <a:solidFill>
                  <a:schemeClr val="bg1"/>
                </a:solidFill>
                <a:ea typeface="Calibri"/>
                <a:cs typeface="Calibri"/>
              </a:rPr>
              <a:t>MySCEI</a:t>
            </a:r>
            <a:r>
              <a:rPr lang="en-US" sz="2400">
                <a:solidFill>
                  <a:schemeClr val="bg1"/>
                </a:solidFill>
                <a:ea typeface="Calibri"/>
                <a:cs typeface="Calibri"/>
              </a:rPr>
              <a:t> Moodle for specific areas of support</a:t>
            </a:r>
          </a:p>
          <a:p>
            <a:endParaRPr lang="en-US" sz="2400">
              <a:ea typeface="Calibri"/>
              <a:cs typeface="Segoe UI"/>
            </a:endParaRPr>
          </a:p>
          <a:p>
            <a:pPr algn="ctr"/>
            <a:endParaRPr lang="en-US">
              <a:ea typeface="Calibri"/>
              <a:cs typeface="Calibri"/>
            </a:endParaRPr>
          </a:p>
        </p:txBody>
      </p:sp>
    </p:spTree>
    <p:extLst>
      <p:ext uri="{BB962C8B-B14F-4D97-AF65-F5344CB8AC3E}">
        <p14:creationId xmlns:p14="http://schemas.microsoft.com/office/powerpoint/2010/main" val="3922227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sp>
      <p:sp>
        <p:nvSpPr>
          <p:cNvPr id="5" name="TextBox 5"/>
          <p:cNvSpPr txBox="1"/>
          <p:nvPr/>
        </p:nvSpPr>
        <p:spPr>
          <a:xfrm>
            <a:off x="1025886" y="1072290"/>
            <a:ext cx="16230600" cy="1729384"/>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CAMPUS INFORMATION AND LIVING IN ADELAIDE</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sp>
      <p:pic>
        <p:nvPicPr>
          <p:cNvPr id="1026" name="Picture 2" descr="Things to do in Adelaide: #7POW - Taylor Hearts Travel">
            <a:extLst>
              <a:ext uri="{FF2B5EF4-FFF2-40B4-BE49-F238E27FC236}">
                <a16:creationId xmlns:a16="http://schemas.microsoft.com/office/drawing/2014/main" id="{1FB37B2B-5DF0-0331-6C40-0569FA298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348" y="2988954"/>
            <a:ext cx="14883676" cy="5854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63060" y="0"/>
            <a:ext cx="6924940" cy="10287000"/>
            <a:chOff x="0" y="0"/>
            <a:chExt cx="9233254" cy="13716000"/>
          </a:xfrm>
        </p:grpSpPr>
        <p:pic>
          <p:nvPicPr>
            <p:cNvPr id="3" name="Picture 3"/>
            <p:cNvPicPr>
              <a:picLocks noChangeAspect="1"/>
            </p:cNvPicPr>
            <p:nvPr/>
          </p:nvPicPr>
          <p:blipFill>
            <a:blip r:embed="rId2"/>
            <a:srcRect l="27560" r="27560"/>
            <a:stretch>
              <a:fillRect/>
            </a:stretch>
          </p:blipFill>
          <p:spPr>
            <a:xfrm>
              <a:off x="0" y="0"/>
              <a:ext cx="9233254" cy="13716000"/>
            </a:xfrm>
            <a:prstGeom prst="rect">
              <a:avLst/>
            </a:prstGeom>
          </p:spPr>
        </p:pic>
      </p:grpSp>
      <p:sp>
        <p:nvSpPr>
          <p:cNvPr id="4" name="Freeform 4"/>
          <p:cNvSpPr/>
          <p:nvPr/>
        </p:nvSpPr>
        <p:spPr>
          <a:xfrm>
            <a:off x="11363060" y="3565"/>
            <a:ext cx="8400131" cy="10287000"/>
          </a:xfrm>
          <a:custGeom>
            <a:avLst/>
            <a:gdLst/>
            <a:ahLst/>
            <a:cxnLst/>
            <a:rect l="l" t="t" r="r" b="b"/>
            <a:pathLst>
              <a:path w="8400131" h="10287000">
                <a:moveTo>
                  <a:pt x="0" y="0"/>
                </a:moveTo>
                <a:lnTo>
                  <a:pt x="8400131" y="0"/>
                </a:lnTo>
                <a:lnTo>
                  <a:pt x="8400131"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a:off x="3422103" y="9660399"/>
            <a:ext cx="6467861" cy="0"/>
          </a:xfrm>
          <a:prstGeom prst="line">
            <a:avLst/>
          </a:prstGeom>
          <a:ln w="19050" cap="flat">
            <a:solidFill>
              <a:srgbClr val="DBDCDE"/>
            </a:solidFill>
            <a:prstDash val="solid"/>
            <a:headEnd type="none" w="sm" len="sm"/>
            <a:tailEnd type="none" w="sm" len="sm"/>
          </a:ln>
        </p:spPr>
      </p:sp>
      <p:sp>
        <p:nvSpPr>
          <p:cNvPr id="10" name="TextBox 10"/>
          <p:cNvSpPr txBox="1"/>
          <p:nvPr/>
        </p:nvSpPr>
        <p:spPr>
          <a:xfrm>
            <a:off x="1028700" y="2285682"/>
            <a:ext cx="7100429" cy="6069867"/>
          </a:xfrm>
          <a:prstGeom prst="rect">
            <a:avLst/>
          </a:prstGeom>
        </p:spPr>
        <p:txBody>
          <a:bodyPr lIns="0" tIns="0" rIns="0" bIns="0" rtlCol="0" anchor="t">
            <a:spAutoFit/>
          </a:bodyPr>
          <a:lstStyle/>
          <a:p>
            <a:pPr>
              <a:lnSpc>
                <a:spcPts val="2469"/>
              </a:lnSpc>
            </a:pPr>
            <a:r>
              <a:rPr lang="en-US" sz="1850">
                <a:solidFill>
                  <a:srgbClr val="1B1464"/>
                </a:solidFill>
                <a:latin typeface="Montserrat Classic Bold"/>
              </a:rPr>
              <a:t>Reception &amp; Printing: </a:t>
            </a:r>
            <a:endParaRPr lang="en-US" sz="1899">
              <a:solidFill>
                <a:srgbClr val="1B1464"/>
              </a:solidFill>
              <a:latin typeface="Montserrat Classic Bold"/>
            </a:endParaRPr>
          </a:p>
          <a:p>
            <a:pPr>
              <a:lnSpc>
                <a:spcPts val="2469"/>
              </a:lnSpc>
            </a:pPr>
            <a:r>
              <a:rPr lang="en-US" sz="1850">
                <a:solidFill>
                  <a:srgbClr val="1A1D1A"/>
                </a:solidFill>
                <a:latin typeface="Montserrat"/>
              </a:rPr>
              <a:t>Reception can assist you with general enquiries and appointment bookings with academic/student services staff. </a:t>
            </a:r>
          </a:p>
          <a:p>
            <a:pPr>
              <a:lnSpc>
                <a:spcPts val="2469"/>
              </a:lnSpc>
            </a:pPr>
            <a:endParaRPr lang="en-US" sz="1899">
              <a:solidFill>
                <a:srgbClr val="1A1D1A"/>
              </a:solidFill>
              <a:latin typeface="Montserrat"/>
            </a:endParaRPr>
          </a:p>
          <a:p>
            <a:pPr>
              <a:lnSpc>
                <a:spcPts val="2469"/>
              </a:lnSpc>
            </a:pPr>
            <a:r>
              <a:rPr lang="en-US" sz="1850">
                <a:solidFill>
                  <a:srgbClr val="1A1D1A"/>
                </a:solidFill>
                <a:latin typeface="Montserrat"/>
              </a:rPr>
              <a:t>You can also print your assessments or documents at reception. Simply send the document to </a:t>
            </a:r>
            <a:r>
              <a:rPr lang="en-US" sz="1850">
                <a:solidFill>
                  <a:srgbClr val="1B1464"/>
                </a:solidFill>
                <a:latin typeface="Montserrat Bold"/>
                <a:hlinkClick r:id="rId7" tooltip="mailto:reception@scei.edu"/>
              </a:rPr>
              <a:t>reception_sa@scei.edu.</a:t>
            </a:r>
            <a:r>
              <a:rPr lang="en-US" sz="1850">
                <a:solidFill>
                  <a:srgbClr val="1B1464"/>
                </a:solidFill>
                <a:latin typeface="Montserrat Bold"/>
                <a:hlinkClick r:id="rId7"/>
              </a:rPr>
              <a:t>au</a:t>
            </a:r>
            <a:r>
              <a:rPr lang="en-US" sz="1850">
                <a:solidFill>
                  <a:srgbClr val="1A1D1A"/>
                </a:solidFill>
                <a:latin typeface="Montserrat"/>
              </a:rPr>
              <a:t> </a:t>
            </a:r>
          </a:p>
          <a:p>
            <a:pPr>
              <a:lnSpc>
                <a:spcPts val="2469"/>
              </a:lnSpc>
            </a:pPr>
            <a:r>
              <a:rPr lang="en-US" sz="1850">
                <a:solidFill>
                  <a:srgbClr val="345C92"/>
                </a:solidFill>
                <a:latin typeface="Montserrat Italics"/>
              </a:rPr>
              <a:t>* Printing prices: 10c Per Page (black and white) and $1 per page (</a:t>
            </a:r>
            <a:r>
              <a:rPr lang="en-US" sz="1850" err="1">
                <a:solidFill>
                  <a:srgbClr val="345C92"/>
                </a:solidFill>
                <a:latin typeface="Montserrat Italics"/>
              </a:rPr>
              <a:t>colour</a:t>
            </a:r>
            <a:r>
              <a:rPr lang="en-US" sz="1850">
                <a:solidFill>
                  <a:srgbClr val="345C92"/>
                </a:solidFill>
                <a:latin typeface="Montserrat Italics"/>
              </a:rPr>
              <a:t>)</a:t>
            </a:r>
          </a:p>
          <a:p>
            <a:pPr>
              <a:lnSpc>
                <a:spcPts val="2469"/>
              </a:lnSpc>
            </a:pPr>
            <a:endParaRPr lang="en-US" sz="1899">
              <a:solidFill>
                <a:srgbClr val="345C92"/>
              </a:solidFill>
              <a:latin typeface="Montserrat Italics"/>
            </a:endParaRPr>
          </a:p>
          <a:p>
            <a:pPr>
              <a:lnSpc>
                <a:spcPts val="2469"/>
              </a:lnSpc>
            </a:pPr>
            <a:endParaRPr lang="en-US" sz="1899">
              <a:solidFill>
                <a:srgbClr val="345C92"/>
              </a:solidFill>
              <a:latin typeface="Montserrat Italics"/>
            </a:endParaRPr>
          </a:p>
          <a:p>
            <a:pPr>
              <a:lnSpc>
                <a:spcPts val="2469"/>
              </a:lnSpc>
            </a:pPr>
            <a:r>
              <a:rPr lang="en-US" sz="1850">
                <a:solidFill>
                  <a:srgbClr val="1B1464"/>
                </a:solidFill>
                <a:latin typeface="Montserrat Classic Bold"/>
              </a:rPr>
              <a:t>Student Kitchen &amp; Break Areas: </a:t>
            </a:r>
          </a:p>
          <a:p>
            <a:pPr>
              <a:lnSpc>
                <a:spcPts val="2469"/>
              </a:lnSpc>
            </a:pPr>
            <a:r>
              <a:rPr lang="en-US" sz="1850">
                <a:solidFill>
                  <a:srgbClr val="1A1D1A"/>
                </a:solidFill>
                <a:latin typeface="Montserrat"/>
              </a:rPr>
              <a:t>There are microwaves available on level 5 break area, and the student kitchen is available on level 5 . </a:t>
            </a:r>
          </a:p>
          <a:p>
            <a:pPr>
              <a:lnSpc>
                <a:spcPts val="2469"/>
              </a:lnSpc>
            </a:pPr>
            <a:endParaRPr lang="en-US" sz="1899">
              <a:solidFill>
                <a:srgbClr val="1A1D1A"/>
              </a:solidFill>
              <a:latin typeface="Montserrat"/>
            </a:endParaRPr>
          </a:p>
          <a:p>
            <a:pPr>
              <a:lnSpc>
                <a:spcPts val="2469"/>
              </a:lnSpc>
            </a:pPr>
            <a:endParaRPr lang="en-US" sz="1899">
              <a:solidFill>
                <a:srgbClr val="1A1D1A"/>
              </a:solidFill>
              <a:latin typeface="Montserrat"/>
            </a:endParaRPr>
          </a:p>
          <a:p>
            <a:pPr>
              <a:lnSpc>
                <a:spcPts val="2469"/>
              </a:lnSpc>
            </a:pPr>
            <a:r>
              <a:rPr lang="en-US" sz="1850">
                <a:solidFill>
                  <a:srgbClr val="1B1464"/>
                </a:solidFill>
                <a:latin typeface="Montserrat Classic Bold"/>
              </a:rPr>
              <a:t>Student Services Office </a:t>
            </a:r>
          </a:p>
          <a:p>
            <a:pPr>
              <a:lnSpc>
                <a:spcPts val="2469"/>
              </a:lnSpc>
            </a:pPr>
            <a:r>
              <a:rPr lang="en-US" sz="1850">
                <a:solidFill>
                  <a:srgbClr val="1A1D1A"/>
                </a:solidFill>
                <a:latin typeface="Montserrat"/>
              </a:rPr>
              <a:t>Located on Ground Level </a:t>
            </a:r>
          </a:p>
        </p:txBody>
      </p:sp>
      <p:sp>
        <p:nvSpPr>
          <p:cNvPr id="11" name="TextBox 11"/>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Resources</a:t>
            </a:r>
          </a:p>
        </p:txBody>
      </p:sp>
      <p:pic>
        <p:nvPicPr>
          <p:cNvPr id="13" name="Picture 12" descr="A room with tables and chairs&#10;&#10;Description automatically generated">
            <a:extLst>
              <a:ext uri="{FF2B5EF4-FFF2-40B4-BE49-F238E27FC236}">
                <a16:creationId xmlns:a16="http://schemas.microsoft.com/office/drawing/2014/main" id="{FA4E5AC8-D817-D0AE-3A83-02E99E0C16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6677" y="1267496"/>
            <a:ext cx="4454433" cy="3340825"/>
          </a:xfrm>
          <a:prstGeom prst="rect">
            <a:avLst/>
          </a:prstGeom>
        </p:spPr>
      </p:pic>
      <p:pic>
        <p:nvPicPr>
          <p:cNvPr id="15" name="Picture 14" descr="A counter with a few cabinets">
            <a:extLst>
              <a:ext uri="{FF2B5EF4-FFF2-40B4-BE49-F238E27FC236}">
                <a16:creationId xmlns:a16="http://schemas.microsoft.com/office/drawing/2014/main" id="{3B7223D9-A3F0-E9AD-7B17-9AEC2E9A78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674500" y="3308866"/>
            <a:ext cx="5508475" cy="4131356"/>
          </a:xfrm>
          <a:prstGeom prst="rect">
            <a:avLst/>
          </a:prstGeom>
        </p:spPr>
      </p:pic>
      <p:pic>
        <p:nvPicPr>
          <p:cNvPr id="17" name="Picture 16" descr="A room with tables and chairs&#10;&#10;Description automatically generated">
            <a:extLst>
              <a:ext uri="{FF2B5EF4-FFF2-40B4-BE49-F238E27FC236}">
                <a16:creationId xmlns:a16="http://schemas.microsoft.com/office/drawing/2014/main" id="{1350C50D-4FB6-59B1-2004-7B6D15CD28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8472" y="6184832"/>
            <a:ext cx="5045473" cy="378410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2FEE7AF0DAFF43AC0196F37CD3AF58" ma:contentTypeVersion="16" ma:contentTypeDescription="Create a new document." ma:contentTypeScope="" ma:versionID="ba613d45a6b47d16209f5a6697ab9ae3">
  <xsd:schema xmlns:xsd="http://www.w3.org/2001/XMLSchema" xmlns:xs="http://www.w3.org/2001/XMLSchema" xmlns:p="http://schemas.microsoft.com/office/2006/metadata/properties" xmlns:ns2="e234e92e-4372-4409-a7cd-5d9ce792029e" xmlns:ns3="f40974f2-557a-4b88-b14b-6b1f7104c0e2" targetNamespace="http://schemas.microsoft.com/office/2006/metadata/properties" ma:root="true" ma:fieldsID="29b5464eb0402ca0e3608328c4dbdfa0" ns2:_="" ns3:_="">
    <xsd:import namespace="e234e92e-4372-4409-a7cd-5d9ce792029e"/>
    <xsd:import namespace="f40974f2-557a-4b88-b14b-6b1f7104c0e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4e92e-4372-4409-a7cd-5d9ce7920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092f0d9-184b-48dd-9224-ea0a2825348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0974f2-557a-4b88-b14b-6b1f7104c0e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79f56f8-c217-4488-994e-2fc8da071dbf}" ma:internalName="TaxCatchAll" ma:showField="CatchAllData" ma:web="f40974f2-557a-4b88-b14b-6b1f7104c0e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34e92e-4372-4409-a7cd-5d9ce792029e">
      <Terms xmlns="http://schemas.microsoft.com/office/infopath/2007/PartnerControls"/>
    </lcf76f155ced4ddcb4097134ff3c332f>
    <_Flow_SignoffStatus xmlns="e234e92e-4372-4409-a7cd-5d9ce792029e" xsi:nil="true"/>
    <TaxCatchAll xmlns="f40974f2-557a-4b88-b14b-6b1f7104c0e2" xsi:nil="true"/>
  </documentManagement>
</p:properties>
</file>

<file path=customXml/itemProps1.xml><?xml version="1.0" encoding="utf-8"?>
<ds:datastoreItem xmlns:ds="http://schemas.openxmlformats.org/officeDocument/2006/customXml" ds:itemID="{444E1FE8-1537-4BB3-AB26-BA5DA9330897}">
  <ds:schemaRefs>
    <ds:schemaRef ds:uri="e234e92e-4372-4409-a7cd-5d9ce792029e"/>
    <ds:schemaRef ds:uri="f40974f2-557a-4b88-b14b-6b1f7104c0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3A4F2D-DEB7-4239-BC9B-0E09E8962437}">
  <ds:schemaRefs>
    <ds:schemaRef ds:uri="http://schemas.microsoft.com/sharepoint/v3/contenttype/forms"/>
  </ds:schemaRefs>
</ds:datastoreItem>
</file>

<file path=customXml/itemProps3.xml><?xml version="1.0" encoding="utf-8"?>
<ds:datastoreItem xmlns:ds="http://schemas.openxmlformats.org/officeDocument/2006/customXml" ds:itemID="{F2E0CFF5-016D-405F-8C49-EEB8FB4BCC6C}">
  <ds:schemaRefs>
    <ds:schemaRef ds:uri="e234e92e-4372-4409-a7cd-5d9ce792029e"/>
    <ds:schemaRef ds:uri="f40974f2-557a-4b88-b14b-6b1f7104c0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62</Slides>
  <Notes>7</Notes>
  <HiddenSlides>5</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Mel_DON_Orientation_V2.0</dc:title>
  <dc:creator>Maja Young</dc:creator>
  <cp:revision>21</cp:revision>
  <dcterms:created xsi:type="dcterms:W3CDTF">2006-08-16T00:00:00Z</dcterms:created>
  <dcterms:modified xsi:type="dcterms:W3CDTF">2026-03-11T02:31:58Z</dcterms:modified>
  <dc:identifier>DAFlG0koa5s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0x010100022FEE7AF0DAFF43AC0196F37CD3AF58</vt:lpwstr>
  </property>
  <property fmtid="{D5CDD505-2E9C-101B-9397-08002B2CF9AE}" pid="3" name="MediaServiceImageTags">
    <vt:lpwstr/>
  </property>
</Properties>
</file>